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CE1948-5DF7-44E9-BA17-D1A999EB29C7}"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1948-5DF7-44E9-BA17-D1A999EB29C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36CE1948-5DF7-44E9-BA17-D1A999EB29C7}"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36CE1948-5DF7-44E9-BA17-D1A999EB29C7}"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CE1948-5DF7-44E9-BA17-D1A999EB29C7}"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AF74AC0-3EAC-4838-B8F7-FD32C32A41A4}" type="datetimeFigureOut">
              <a:rPr lang="en-US" smtClean="0"/>
              <a:t>7/28/2011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CE1948-5DF7-44E9-BA17-D1A999EB29C7}"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6CE1948-5DF7-44E9-BA17-D1A999EB29C7}"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36CE1948-5DF7-44E9-BA17-D1A999EB29C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CE1948-5DF7-44E9-BA17-D1A999EB29C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CE1948-5DF7-44E9-BA17-D1A999EB29C7}"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AF74AC0-3EAC-4838-B8F7-FD32C32A41A4}" type="datetimeFigureOut">
              <a:rPr lang="en-US" smtClean="0"/>
              <a:t>7/28/2011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36CE1948-5DF7-44E9-BA17-D1A999EB29C7}"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AF74AC0-3EAC-4838-B8F7-FD32C32A41A4}" type="datetimeFigureOut">
              <a:rPr lang="en-US" smtClean="0"/>
              <a:t>7/28/2011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AF74AC0-3EAC-4838-B8F7-FD32C32A41A4}" type="datetimeFigureOut">
              <a:rPr lang="en-US" smtClean="0"/>
              <a:t>7/28/2011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CE1948-5DF7-44E9-BA17-D1A999EB29C7}"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Jamari Jaron Jones</a:t>
            </a:r>
            <a:endParaRPr lang="en-US" dirty="0"/>
          </a:p>
        </p:txBody>
      </p:sp>
      <p:sp>
        <p:nvSpPr>
          <p:cNvPr id="2" name="Title 1"/>
          <p:cNvSpPr>
            <a:spLocks noGrp="1"/>
          </p:cNvSpPr>
          <p:nvPr>
            <p:ph type="ctrTitle"/>
          </p:nvPr>
        </p:nvSpPr>
        <p:spPr/>
        <p:txBody>
          <a:bodyPr/>
          <a:lstStyle/>
          <a:p>
            <a:r>
              <a:rPr lang="en-US" dirty="0" smtClean="0"/>
              <a:t>Victorian Era</a:t>
            </a:r>
            <a:endParaRPr lang="en-US" dirty="0"/>
          </a:p>
        </p:txBody>
      </p:sp>
    </p:spTree>
    <p:extLst>
      <p:ext uri="{BB962C8B-B14F-4D97-AF65-F5344CB8AC3E}">
        <p14:creationId xmlns:p14="http://schemas.microsoft.com/office/powerpoint/2010/main" val="428496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Plot Overview FromSparknotes.com</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1700" dirty="0" smtClean="0"/>
              <a:t>Oliver </a:t>
            </a:r>
            <a:r>
              <a:rPr lang="en-US" sz="1700" dirty="0"/>
              <a:t>Twist is born in a workhouse in 1830s England. His mother, whose name no one knows, is found on the street and dies just after Oliver’s birth. Oliver spends the first nine years of his life in a badly run home for young orphans and then is transferred to a workhouse for adults. After the other boys bully Oliver into asking for more gruel at the end of a meal, Mr. Bumble, the parish beadle, offers five pounds to anyone who will take the boy away from the workhouse. Oliver narrowly escapes being apprenticed to a brutish chimney sweep and is eventually apprenticed to a local undertaker, Mr. </a:t>
            </a:r>
            <a:r>
              <a:rPr lang="en-US" sz="1700" dirty="0" err="1"/>
              <a:t>Sowerberry</a:t>
            </a:r>
            <a:r>
              <a:rPr lang="en-US" sz="1700" dirty="0"/>
              <a:t>. When the undertaker’s other apprentice, Noah </a:t>
            </a:r>
            <a:r>
              <a:rPr lang="en-US" sz="1700" dirty="0" err="1"/>
              <a:t>Claypole</a:t>
            </a:r>
            <a:r>
              <a:rPr lang="en-US" sz="1700" dirty="0"/>
              <a:t>, makes disparaging comments about Oliver’s mother, Oliver attacks him and incurs the </a:t>
            </a:r>
            <a:r>
              <a:rPr lang="en-US" sz="1700" dirty="0" err="1"/>
              <a:t>Sowerberrys</a:t>
            </a:r>
            <a:r>
              <a:rPr lang="en-US" sz="1700" dirty="0"/>
              <a:t>’ wrath. Desperate, Oliver runs away at dawn and travels toward London. Outside London, Oliver, starved and exhausted, meets Jack Dawkins, a boy his own age. Jack offers him shelter in the London house of his benefactor, Fagin. It turns out that Fagin is a career criminal who trains orphan boys to pick pockets for him. After a few days of training, Oliver is sent on a pickpocketing mission with two other boys. When he sees them swipe a handkerchief from an elderly gentleman, Oliver is horrified and runs off. He is caught but narrowly escapes being convicted of the theft. Mr. Brownlow, the man whose handkerchief was stolen, takes the feverish Oliver to his home and nurses him back to health. Mr. Brownlow is struck by Oliver’s resemblance to a portrait of a young woman that hangs in his house. Oliver thrives in Mr. Brownlow’s home, but two young adults in Fagin’s gang, Bill Sikes and his lover Nancy, capture Oliver and return him to Fagin.</a:t>
            </a:r>
          </a:p>
          <a:p>
            <a:endParaRPr lang="en-US" sz="1700" dirty="0"/>
          </a:p>
          <a:p>
            <a:r>
              <a:rPr lang="en-US" sz="1700" dirty="0"/>
              <a:t>Fagin sends Oliver to assist Sikes in a burglary. Oliver is shot by a servant of the house and, after Sikes escapes, is taken in by the women who live there, Mrs. </a:t>
            </a:r>
            <a:r>
              <a:rPr lang="en-US" sz="1700" dirty="0" err="1"/>
              <a:t>Maylie</a:t>
            </a:r>
            <a:r>
              <a:rPr lang="en-US" sz="1700" dirty="0"/>
              <a:t> and her beautiful adopted niece Rose. They grow fond of Oliver, and he spends an idyllic summer with them in the countryside. But Fagin and a mysterious man named Monks are set on recapturing Oliver. Meanwhile, it is revealed that Oliver’s mother left behind a gold locket when she died. Monks obtains and destroys that locket. When the </a:t>
            </a:r>
            <a:r>
              <a:rPr lang="en-US" sz="1700" dirty="0" err="1"/>
              <a:t>Maylies</a:t>
            </a:r>
            <a:r>
              <a:rPr lang="en-US" sz="1700" dirty="0"/>
              <a:t> come to London, Nancy meets secretly with Rose and informs her of Fagin’s designs, but a member of Fagin’s gang overhears the conversation. When word of Nancy’s disclosure reaches Sikes, he brutally murders Nancy and flees London. Pursued by his guilty conscience and an angry mob, he inadvertently hangs himself while trying to escape.</a:t>
            </a:r>
          </a:p>
          <a:p>
            <a:endParaRPr lang="en-US" sz="1700" dirty="0"/>
          </a:p>
          <a:p>
            <a:r>
              <a:rPr lang="en-US" sz="1700" dirty="0"/>
              <a:t>Mr. Brownlow, with whom the </a:t>
            </a:r>
            <a:r>
              <a:rPr lang="en-US" sz="1700" dirty="0" err="1"/>
              <a:t>Maylies</a:t>
            </a:r>
            <a:r>
              <a:rPr lang="en-US" sz="1700" dirty="0"/>
              <a:t> have reunited Oliver, confronts Monks and wrings the truth about Oliver’s parentage from him. It is revealed that Monks is Oliver’s half brother. Their father, Mr. </a:t>
            </a:r>
            <a:r>
              <a:rPr lang="en-US" sz="1700" dirty="0" err="1"/>
              <a:t>Leeford</a:t>
            </a:r>
            <a:r>
              <a:rPr lang="en-US" sz="1700" dirty="0"/>
              <a:t>, was unhappily married to a wealthy woman and had an affair with Oliver’s mother, Agnes Fleming. Monks has been pursuing Oliver all along in the hopes of ensuring that his half-brother is deprived of his share of the family inheritance. Mr. Brownlow forces Monks to sign over Oliver’s share to Oliver. Moreover, it is discovered that Rose is Agnes’s younger sister, hence Oliver’s aunt. Fagin is hung for his crimes. Finally, Mr. Brownlow adopts Oliver, and they and the </a:t>
            </a:r>
            <a:r>
              <a:rPr lang="en-US" sz="1700" dirty="0" err="1"/>
              <a:t>Maylies</a:t>
            </a:r>
            <a:r>
              <a:rPr lang="en-US" sz="1700" dirty="0"/>
              <a:t> retire to a blissful existence in the countryside.</a:t>
            </a:r>
          </a:p>
          <a:p>
            <a:endParaRPr lang="en-US" sz="1600" dirty="0"/>
          </a:p>
          <a:p>
            <a:pPr marL="0" indent="0">
              <a:buNone/>
            </a:pPr>
            <a:endParaRPr lang="en-US" dirty="0"/>
          </a:p>
          <a:p>
            <a:endParaRPr lang="en-US" dirty="0"/>
          </a:p>
        </p:txBody>
      </p:sp>
    </p:spTree>
    <p:extLst>
      <p:ext uri="{BB962C8B-B14F-4D97-AF65-F5344CB8AC3E}">
        <p14:creationId xmlns:p14="http://schemas.microsoft.com/office/powerpoint/2010/main" val="257223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p:txBody>
          <a:bodyPr/>
          <a:lstStyle/>
          <a:p>
            <a:r>
              <a:rPr lang="en-US" dirty="0"/>
              <a:t>The Failure of </a:t>
            </a:r>
            <a:r>
              <a:rPr lang="en-US" dirty="0" smtClean="0"/>
              <a:t>Charity</a:t>
            </a:r>
          </a:p>
          <a:p>
            <a:r>
              <a:rPr lang="en-US" dirty="0"/>
              <a:t>The Folly of Individualism </a:t>
            </a:r>
          </a:p>
          <a:p>
            <a:r>
              <a:rPr lang="en-US" dirty="0"/>
              <a:t>Purity in a Corrupt City</a:t>
            </a:r>
          </a:p>
          <a:p>
            <a:r>
              <a:rPr lang="en-US" dirty="0"/>
              <a:t>The Countryside </a:t>
            </a:r>
            <a:r>
              <a:rPr lang="en-US" dirty="0" smtClean="0"/>
              <a:t>Idealized</a:t>
            </a:r>
            <a:endParaRPr lang="en-US" dirty="0"/>
          </a:p>
        </p:txBody>
      </p:sp>
    </p:spTree>
    <p:extLst>
      <p:ext uri="{BB962C8B-B14F-4D97-AF65-F5344CB8AC3E}">
        <p14:creationId xmlns:p14="http://schemas.microsoft.com/office/powerpoint/2010/main" val="387051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Idea Of Progress</a:t>
            </a:r>
            <a:endParaRPr lang="en-US" dirty="0"/>
          </a:p>
        </p:txBody>
      </p:sp>
      <p:sp>
        <p:nvSpPr>
          <p:cNvPr id="3" name="Content Placeholder 2"/>
          <p:cNvSpPr>
            <a:spLocks noGrp="1"/>
          </p:cNvSpPr>
          <p:nvPr>
            <p:ph sz="quarter" idx="1"/>
          </p:nvPr>
        </p:nvSpPr>
        <p:spPr/>
        <p:txBody>
          <a:bodyPr/>
          <a:lstStyle/>
          <a:p>
            <a:r>
              <a:rPr lang="en-US" dirty="0" smtClean="0"/>
              <a:t>Progress in this era meant material improvement that could be seen and touched, counted and measured.</a:t>
            </a:r>
          </a:p>
          <a:p>
            <a:r>
              <a:rPr lang="en-US" dirty="0" smtClean="0"/>
              <a:t>The </a:t>
            </a:r>
            <a:r>
              <a:rPr lang="en-US" dirty="0"/>
              <a:t>E</a:t>
            </a:r>
            <a:r>
              <a:rPr lang="en-US" dirty="0" smtClean="0"/>
              <a:t>nglish historian, </a:t>
            </a:r>
            <a:r>
              <a:rPr lang="en-US" dirty="0"/>
              <a:t>M</a:t>
            </a:r>
            <a:r>
              <a:rPr lang="en-US" dirty="0" smtClean="0"/>
              <a:t>acaulay wanted the streets cleaned</a:t>
            </a:r>
          </a:p>
          <a:p>
            <a:r>
              <a:rPr lang="en-US" dirty="0" smtClean="0"/>
              <a:t>Drained and paved</a:t>
            </a:r>
          </a:p>
          <a:p>
            <a:r>
              <a:rPr lang="en-US" dirty="0" smtClean="0"/>
              <a:t>Lighted at night and Patrolled</a:t>
            </a:r>
          </a:p>
        </p:txBody>
      </p:sp>
    </p:spTree>
    <p:extLst>
      <p:ext uri="{BB962C8B-B14F-4D97-AF65-F5344CB8AC3E}">
        <p14:creationId xmlns:p14="http://schemas.microsoft.com/office/powerpoint/2010/main" val="88885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Decorum and Prudery</a:t>
            </a:r>
            <a:endParaRPr lang="en-US" dirty="0"/>
          </a:p>
        </p:txBody>
      </p:sp>
      <p:sp>
        <p:nvSpPr>
          <p:cNvPr id="3" name="Content Placeholder 2"/>
          <p:cNvSpPr>
            <a:spLocks noGrp="1"/>
          </p:cNvSpPr>
          <p:nvPr>
            <p:ph sz="quarter" idx="1"/>
          </p:nvPr>
        </p:nvSpPr>
        <p:spPr/>
        <p:txBody>
          <a:bodyPr/>
          <a:lstStyle/>
          <a:p>
            <a:r>
              <a:rPr lang="en-US" dirty="0" smtClean="0"/>
              <a:t>Many Victorians thought of themselves as progressing morally and intellectually.</a:t>
            </a:r>
          </a:p>
          <a:p>
            <a:r>
              <a:rPr lang="en-US" dirty="0" smtClean="0"/>
              <a:t>In art and popular fiction, sex, birth, and death were softened by sentimental conventions.</a:t>
            </a:r>
          </a:p>
          <a:p>
            <a:r>
              <a:rPr lang="en-US" dirty="0" smtClean="0"/>
              <a:t>Regarded seduced or adulterous women, as fallen and pushed them to the margins.</a:t>
            </a:r>
            <a:endParaRPr lang="en-US" dirty="0"/>
          </a:p>
        </p:txBody>
      </p:sp>
    </p:spTree>
    <p:extLst>
      <p:ext uri="{BB962C8B-B14F-4D97-AF65-F5344CB8AC3E}">
        <p14:creationId xmlns:p14="http://schemas.microsoft.com/office/powerpoint/2010/main" val="297229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Authoritarian Values </a:t>
            </a:r>
            <a:endParaRPr lang="en-US" dirty="0"/>
          </a:p>
        </p:txBody>
      </p:sp>
      <p:sp>
        <p:nvSpPr>
          <p:cNvPr id="3" name="Content Placeholder 2"/>
          <p:cNvSpPr>
            <a:spLocks noGrp="1"/>
          </p:cNvSpPr>
          <p:nvPr>
            <p:ph sz="quarter" idx="1"/>
          </p:nvPr>
        </p:nvSpPr>
        <p:spPr/>
        <p:txBody>
          <a:bodyPr/>
          <a:lstStyle/>
          <a:p>
            <a:r>
              <a:rPr lang="en-US" dirty="0" smtClean="0"/>
              <a:t>Victorians were uneasy about gibing strong authority to a central government.</a:t>
            </a:r>
          </a:p>
          <a:p>
            <a:r>
              <a:rPr lang="en-US" dirty="0" smtClean="0"/>
              <a:t>Women were subject to male authority.</a:t>
            </a:r>
          </a:p>
          <a:p>
            <a:r>
              <a:rPr lang="en-US" dirty="0" smtClean="0"/>
              <a:t>Women were expected to make homes a comfortable refuge to their husbands</a:t>
            </a:r>
            <a:endParaRPr lang="en-US" dirty="0"/>
          </a:p>
        </p:txBody>
      </p:sp>
    </p:spTree>
    <p:extLst>
      <p:ext uri="{BB962C8B-B14F-4D97-AF65-F5344CB8AC3E}">
        <p14:creationId xmlns:p14="http://schemas.microsoft.com/office/powerpoint/2010/main" val="419398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Progress</a:t>
            </a:r>
            <a:endParaRPr lang="en-US" dirty="0"/>
          </a:p>
        </p:txBody>
      </p:sp>
      <p:sp>
        <p:nvSpPr>
          <p:cNvPr id="3" name="Content Placeholder 2"/>
          <p:cNvSpPr>
            <a:spLocks noGrp="1"/>
          </p:cNvSpPr>
          <p:nvPr>
            <p:ph sz="quarter" idx="1"/>
          </p:nvPr>
        </p:nvSpPr>
        <p:spPr/>
        <p:txBody>
          <a:bodyPr/>
          <a:lstStyle/>
          <a:p>
            <a:r>
              <a:rPr lang="en-US" dirty="0" smtClean="0"/>
              <a:t>Humans began understanding more about the earths, it’s creatures, and natural laws.</a:t>
            </a:r>
          </a:p>
          <a:p>
            <a:r>
              <a:rPr lang="en-US" dirty="0" smtClean="0"/>
              <a:t>The era became more scientific.</a:t>
            </a:r>
          </a:p>
          <a:p>
            <a:r>
              <a:rPr lang="en-US" dirty="0" smtClean="0"/>
              <a:t>Theorized on evolution of species.</a:t>
            </a:r>
          </a:p>
          <a:p>
            <a:pPr marL="0" indent="0">
              <a:buNone/>
            </a:pPr>
            <a:endParaRPr lang="en-US" dirty="0"/>
          </a:p>
        </p:txBody>
      </p:sp>
    </p:spTree>
    <p:extLst>
      <p:ext uri="{BB962C8B-B14F-4D97-AF65-F5344CB8AC3E}">
        <p14:creationId xmlns:p14="http://schemas.microsoft.com/office/powerpoint/2010/main" val="272454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Doubts</a:t>
            </a:r>
            <a:endParaRPr lang="en-US" dirty="0"/>
          </a:p>
        </p:txBody>
      </p:sp>
      <p:sp>
        <p:nvSpPr>
          <p:cNvPr id="3" name="Content Placeholder 2"/>
          <p:cNvSpPr>
            <a:spLocks noGrp="1"/>
          </p:cNvSpPr>
          <p:nvPr>
            <p:ph sz="quarter" idx="1"/>
          </p:nvPr>
        </p:nvSpPr>
        <p:spPr/>
        <p:txBody>
          <a:bodyPr/>
          <a:lstStyle/>
          <a:p>
            <a:r>
              <a:rPr lang="en-US" dirty="0" smtClean="0"/>
              <a:t>Writers asked whether  material comfort fully satisfied human needs and wishes</a:t>
            </a:r>
          </a:p>
          <a:p>
            <a:r>
              <a:rPr lang="en-US" dirty="0" smtClean="0"/>
              <a:t>They question the cost of exploiting the earth and human beings</a:t>
            </a:r>
          </a:p>
          <a:p>
            <a:r>
              <a:rPr lang="en-US" dirty="0" smtClean="0"/>
              <a:t>They protested and mocked codes of decorum and authority</a:t>
            </a:r>
          </a:p>
          <a:p>
            <a:pPr marL="0" indent="0">
              <a:buNone/>
            </a:pPr>
            <a:endParaRPr lang="en-US" dirty="0"/>
          </a:p>
        </p:txBody>
      </p:sp>
    </p:spTree>
    <p:extLst>
      <p:ext uri="{BB962C8B-B14F-4D97-AF65-F5344CB8AC3E}">
        <p14:creationId xmlns:p14="http://schemas.microsoft.com/office/powerpoint/2010/main" val="23836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Dickens</a:t>
            </a:r>
            <a:endParaRPr lang="en-US" dirty="0"/>
          </a:p>
        </p:txBody>
      </p:sp>
      <p:sp>
        <p:nvSpPr>
          <p:cNvPr id="3" name="Content Placeholder 2"/>
          <p:cNvSpPr>
            <a:spLocks noGrp="1"/>
          </p:cNvSpPr>
          <p:nvPr>
            <p:ph sz="quarter" idx="1"/>
          </p:nvPr>
        </p:nvSpPr>
        <p:spPr/>
        <p:txBody>
          <a:bodyPr/>
          <a:lstStyle/>
          <a:p>
            <a:r>
              <a:rPr lang="en-US" dirty="0" smtClean="0"/>
              <a:t>Most popular figure in Victorian Lit.</a:t>
            </a:r>
          </a:p>
          <a:p>
            <a:r>
              <a:rPr lang="en-US" dirty="0" smtClean="0"/>
              <a:t>He rose from poverty to become wealthy and famous</a:t>
            </a:r>
          </a:p>
          <a:p>
            <a:r>
              <a:rPr lang="en-US" dirty="0" smtClean="0"/>
              <a:t>It was made possible by increasing  affluence and literacy.</a:t>
            </a:r>
          </a:p>
          <a:p>
            <a:endParaRPr lang="en-US" dirty="0"/>
          </a:p>
        </p:txBody>
      </p:sp>
    </p:spTree>
    <p:extLst>
      <p:ext uri="{BB962C8B-B14F-4D97-AF65-F5344CB8AC3E}">
        <p14:creationId xmlns:p14="http://schemas.microsoft.com/office/powerpoint/2010/main" val="357371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Oliver Twist</a:t>
            </a:r>
            <a:endParaRPr lang="en-US" dirty="0"/>
          </a:p>
        </p:txBody>
      </p:sp>
      <p:sp>
        <p:nvSpPr>
          <p:cNvPr id="3" name="Content Placeholder 2"/>
          <p:cNvSpPr>
            <a:spLocks noGrp="1"/>
          </p:cNvSpPr>
          <p:nvPr>
            <p:ph sz="quarter" idx="1"/>
          </p:nvPr>
        </p:nvSpPr>
        <p:spPr/>
        <p:txBody>
          <a:bodyPr>
            <a:normAutofit/>
          </a:bodyPr>
          <a:lstStyle/>
          <a:p>
            <a:r>
              <a:rPr lang="en-US" dirty="0"/>
              <a:t>Oliver Twist is the second novel by English author Charles Dickens, published by Richard Bentley in 1838</a:t>
            </a:r>
            <a:r>
              <a:rPr lang="en-US" dirty="0" smtClean="0"/>
              <a:t>.</a:t>
            </a:r>
          </a:p>
          <a:p>
            <a:r>
              <a:rPr lang="en-US" dirty="0"/>
              <a:t>Oliver Twist is notable for Dickens' unromantic p</a:t>
            </a:r>
            <a:r>
              <a:rPr lang="en-US" dirty="0" smtClean="0"/>
              <a:t>ortrayal </a:t>
            </a:r>
            <a:r>
              <a:rPr lang="en-US" dirty="0"/>
              <a:t>of criminals and their sordid lives</a:t>
            </a:r>
            <a:r>
              <a:rPr lang="en-US" dirty="0" smtClean="0"/>
              <a:t>.</a:t>
            </a:r>
          </a:p>
          <a:p>
            <a:r>
              <a:rPr lang="en-US" dirty="0"/>
              <a:t>Dickens mocks the hypocrisies of his time by surrounding the novel's serious themes with sarcasm and dark </a:t>
            </a:r>
            <a:r>
              <a:rPr lang="en-US" dirty="0" smtClean="0"/>
              <a:t>humor.</a:t>
            </a:r>
            <a:endParaRPr lang="en-US" dirty="0"/>
          </a:p>
        </p:txBody>
      </p:sp>
    </p:spTree>
    <p:extLst>
      <p:ext uri="{BB962C8B-B14F-4D97-AF65-F5344CB8AC3E}">
        <p14:creationId xmlns:p14="http://schemas.microsoft.com/office/powerpoint/2010/main" val="3048017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Oliver Twist Characters</a:t>
            </a:r>
            <a:endParaRPr lang="en-US" dirty="0"/>
          </a:p>
        </p:txBody>
      </p:sp>
      <p:sp>
        <p:nvSpPr>
          <p:cNvPr id="3" name="Content Placeholder 2"/>
          <p:cNvSpPr>
            <a:spLocks noGrp="1"/>
          </p:cNvSpPr>
          <p:nvPr>
            <p:ph sz="quarter" idx="1"/>
          </p:nvPr>
        </p:nvSpPr>
        <p:spPr/>
        <p:txBody>
          <a:bodyPr>
            <a:normAutofit lnSpcReduction="10000"/>
          </a:bodyPr>
          <a:lstStyle/>
          <a:p>
            <a:r>
              <a:rPr lang="en-US" sz="1800" dirty="0"/>
              <a:t>Oliver Twist -  The novel’s protagonist. Oliver is an orphan born in a workhouse, and Dickens uses his situation to criticize public policy toward the poor in 1830s England. Oliver is between nine and twelve years old when the main action of the novel occurs. Though treated with cruelty and surrounded by coarseness for most of his life, he is a pious, innocent child, and his charms draw the attention of several wealthy benefactors. His true identity is the central mystery of the novel. </a:t>
            </a:r>
            <a:endParaRPr lang="en-US" sz="1800" dirty="0" smtClean="0"/>
          </a:p>
          <a:p>
            <a:r>
              <a:rPr lang="en-US" sz="1800" dirty="0"/>
              <a:t>Fagin -  A conniving career criminal. Fagin takes in homeless children and trains them to pick pockets for him. He is also a buyer of other people’s stolen goods. He rarely commits crimes himself, preferring to employ others to commit </a:t>
            </a:r>
            <a:r>
              <a:rPr lang="en-US" sz="1800" dirty="0" smtClean="0"/>
              <a:t>them and </a:t>
            </a:r>
            <a:r>
              <a:rPr lang="en-US" sz="1800" dirty="0"/>
              <a:t>often suffer legal retribution—in his place. Dickens’s portrait of Fagin displays the influence of anti-Semitic stereotypes</a:t>
            </a:r>
            <a:r>
              <a:rPr lang="en-US" sz="1800" dirty="0" smtClean="0"/>
              <a:t>.</a:t>
            </a:r>
          </a:p>
          <a:p>
            <a:r>
              <a:rPr lang="en-US" sz="1800" dirty="0"/>
              <a:t>Nancy -  A young prostitute and one of Fagin’s former child pickpockets. Nancy is also Bill Sikes’s lover. Her love for Sikes and her sense of moral decency come into conflict when Sikes abuses Oliver. Despite her criminal lifestyle, she is among the noblest characters in the novel. In effect, she gives her life for Oliver when Sikes murders her for revealing </a:t>
            </a:r>
            <a:r>
              <a:rPr lang="en-US" sz="1800" dirty="0" err="1"/>
              <a:t>Monks’s</a:t>
            </a:r>
            <a:r>
              <a:rPr lang="en-US" sz="1800" dirty="0"/>
              <a:t> plots. </a:t>
            </a:r>
          </a:p>
        </p:txBody>
      </p:sp>
    </p:spTree>
    <p:extLst>
      <p:ext uri="{BB962C8B-B14F-4D97-AF65-F5344CB8AC3E}">
        <p14:creationId xmlns:p14="http://schemas.microsoft.com/office/powerpoint/2010/main" val="42120530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68</TotalTime>
  <Words>1169</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Victorian Era</vt:lpstr>
      <vt:lpstr> Idea Of Progress</vt:lpstr>
      <vt:lpstr>Decorum and Prudery</vt:lpstr>
      <vt:lpstr>Authoritarian Values </vt:lpstr>
      <vt:lpstr>Intellectual Progress</vt:lpstr>
      <vt:lpstr>Questions and Doubts</vt:lpstr>
      <vt:lpstr>Charles Dickens</vt:lpstr>
      <vt:lpstr>Oliver Twist</vt:lpstr>
      <vt:lpstr>Oliver Twist Characters</vt:lpstr>
      <vt:lpstr>Plot Overview FromSparknotes.com</vt:lpstr>
      <vt:lpstr>Themes</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Era</dc:title>
  <dc:creator>JAMARI J JONES (710)</dc:creator>
  <cp:lastModifiedBy>JAMARI J JONES (710)</cp:lastModifiedBy>
  <cp:revision>8</cp:revision>
  <dcterms:created xsi:type="dcterms:W3CDTF">2011-07-28T14:21:18Z</dcterms:created>
  <dcterms:modified xsi:type="dcterms:W3CDTF">2011-07-28T15:30:12Z</dcterms:modified>
</cp:coreProperties>
</file>