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3BC400D-6F2C-45FF-8AE5-A55F9965E763}" type="datetimeFigureOut">
              <a:rPr lang="en-US" smtClean="0"/>
              <a:pPr/>
              <a:t>9/21/2011</a:t>
            </a:fld>
            <a:endParaRPr lang="en-US"/>
          </a:p>
        </p:txBody>
      </p:sp>
      <p:sp>
        <p:nvSpPr>
          <p:cNvPr id="16" name="Slide Number Placeholder 15"/>
          <p:cNvSpPr>
            <a:spLocks noGrp="1"/>
          </p:cNvSpPr>
          <p:nvPr>
            <p:ph type="sldNum" sz="quarter" idx="11"/>
          </p:nvPr>
        </p:nvSpPr>
        <p:spPr/>
        <p:txBody>
          <a:bodyPr/>
          <a:lstStyle/>
          <a:p>
            <a:fld id="{48DDC832-D70D-48E0-82C4-3D352E9D4D0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BC400D-6F2C-45FF-8AE5-A55F9965E763}"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DC832-D70D-48E0-82C4-3D352E9D4D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BC400D-6F2C-45FF-8AE5-A55F9965E763}"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DC832-D70D-48E0-82C4-3D352E9D4D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3BC400D-6F2C-45FF-8AE5-A55F9965E763}" type="datetimeFigureOut">
              <a:rPr lang="en-US" smtClean="0"/>
              <a:pPr/>
              <a:t>9/21/2011</a:t>
            </a:fld>
            <a:endParaRPr lang="en-US"/>
          </a:p>
        </p:txBody>
      </p:sp>
      <p:sp>
        <p:nvSpPr>
          <p:cNvPr id="15" name="Slide Number Placeholder 14"/>
          <p:cNvSpPr>
            <a:spLocks noGrp="1"/>
          </p:cNvSpPr>
          <p:nvPr>
            <p:ph type="sldNum" sz="quarter" idx="15"/>
          </p:nvPr>
        </p:nvSpPr>
        <p:spPr/>
        <p:txBody>
          <a:bodyPr/>
          <a:lstStyle>
            <a:lvl1pPr algn="ctr">
              <a:defRPr/>
            </a:lvl1pPr>
          </a:lstStyle>
          <a:p>
            <a:fld id="{48DDC832-D70D-48E0-82C4-3D352E9D4D09}"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BC400D-6F2C-45FF-8AE5-A55F9965E763}"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DC832-D70D-48E0-82C4-3D352E9D4D09}"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BC400D-6F2C-45FF-8AE5-A55F9965E763}"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DC832-D70D-48E0-82C4-3D352E9D4D0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8DDC832-D70D-48E0-82C4-3D352E9D4D09}"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3BC400D-6F2C-45FF-8AE5-A55F9965E763}" type="datetimeFigureOut">
              <a:rPr lang="en-US" smtClean="0"/>
              <a:pPr/>
              <a:t>9/21/2011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BC400D-6F2C-45FF-8AE5-A55F9965E763}" type="datetimeFigureOut">
              <a:rPr lang="en-US" smtClean="0"/>
              <a:pPr/>
              <a:t>9/21/2011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DC832-D70D-48E0-82C4-3D352E9D4D0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400D-6F2C-45FF-8AE5-A55F9965E763}" type="datetimeFigureOut">
              <a:rPr lang="en-US" smtClean="0"/>
              <a:pPr/>
              <a:t>9/21/2011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DC832-D70D-48E0-82C4-3D352E9D4D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3BC400D-6F2C-45FF-8AE5-A55F9965E763}" type="datetimeFigureOut">
              <a:rPr lang="en-US" smtClean="0"/>
              <a:pPr/>
              <a:t>9/21/2011</a:t>
            </a:fld>
            <a:endParaRPr lang="en-US"/>
          </a:p>
        </p:txBody>
      </p:sp>
      <p:sp>
        <p:nvSpPr>
          <p:cNvPr id="9" name="Slide Number Placeholder 8"/>
          <p:cNvSpPr>
            <a:spLocks noGrp="1"/>
          </p:cNvSpPr>
          <p:nvPr>
            <p:ph type="sldNum" sz="quarter" idx="15"/>
          </p:nvPr>
        </p:nvSpPr>
        <p:spPr/>
        <p:txBody>
          <a:bodyPr/>
          <a:lstStyle/>
          <a:p>
            <a:fld id="{48DDC832-D70D-48E0-82C4-3D352E9D4D09}"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3BC400D-6F2C-45FF-8AE5-A55F9965E763}" type="datetimeFigureOut">
              <a:rPr lang="en-US" smtClean="0"/>
              <a:pPr/>
              <a:t>9/21/2011</a:t>
            </a:fld>
            <a:endParaRPr lang="en-US"/>
          </a:p>
        </p:txBody>
      </p:sp>
      <p:sp>
        <p:nvSpPr>
          <p:cNvPr id="9" name="Slide Number Placeholder 8"/>
          <p:cNvSpPr>
            <a:spLocks noGrp="1"/>
          </p:cNvSpPr>
          <p:nvPr>
            <p:ph type="sldNum" sz="quarter" idx="11"/>
          </p:nvPr>
        </p:nvSpPr>
        <p:spPr/>
        <p:txBody>
          <a:bodyPr/>
          <a:lstStyle/>
          <a:p>
            <a:fld id="{48DDC832-D70D-48E0-82C4-3D352E9D4D0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3BC400D-6F2C-45FF-8AE5-A55F9965E763}" type="datetimeFigureOut">
              <a:rPr lang="en-US" smtClean="0"/>
              <a:pPr/>
              <a:t>9/21/2011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8DDC832-D70D-48E0-82C4-3D352E9D4D09}"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gif"/></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World History II</a:t>
            </a:r>
            <a:endParaRPr lang="en-US" dirty="0"/>
          </a:p>
        </p:txBody>
      </p:sp>
      <p:sp>
        <p:nvSpPr>
          <p:cNvPr id="2" name="Title 1"/>
          <p:cNvSpPr>
            <a:spLocks noGrp="1"/>
          </p:cNvSpPr>
          <p:nvPr>
            <p:ph type="ctrTitle"/>
          </p:nvPr>
        </p:nvSpPr>
        <p:spPr/>
        <p:txBody>
          <a:bodyPr/>
          <a:lstStyle/>
          <a:p>
            <a:r>
              <a:rPr lang="en-US" dirty="0" smtClean="0"/>
              <a:t>The Reformation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Head of Anglican Church </a:t>
            </a:r>
          </a:p>
          <a:p>
            <a:r>
              <a:rPr lang="en-US" dirty="0" smtClean="0"/>
              <a:t>Tolerance for dissidents</a:t>
            </a:r>
          </a:p>
          <a:p>
            <a:r>
              <a:rPr lang="en-US" dirty="0" smtClean="0"/>
              <a:t>Expansion and colonialism</a:t>
            </a:r>
          </a:p>
          <a:p>
            <a:r>
              <a:rPr lang="en-US" dirty="0" smtClean="0"/>
              <a:t>Victory over Spanish Armada </a:t>
            </a:r>
          </a:p>
          <a:p>
            <a:pPr>
              <a:buNone/>
            </a:pPr>
            <a:r>
              <a:rPr lang="en-US" dirty="0" smtClean="0"/>
              <a:t>     in 1588</a:t>
            </a:r>
          </a:p>
          <a:p>
            <a:pPr lvl="1"/>
            <a:r>
              <a:rPr lang="en-US" sz="2600" dirty="0" smtClean="0"/>
              <a:t> – signals England’s rise to</a:t>
            </a:r>
          </a:p>
          <a:p>
            <a:pPr lvl="1">
              <a:buNone/>
            </a:pPr>
            <a:r>
              <a:rPr lang="en-US" sz="2600" dirty="0" smtClean="0"/>
              <a:t>      be a great sea going power</a:t>
            </a:r>
            <a:endParaRPr lang="en-US" sz="2600" dirty="0"/>
          </a:p>
        </p:txBody>
      </p:sp>
      <p:sp>
        <p:nvSpPr>
          <p:cNvPr id="3" name="Title 2"/>
          <p:cNvSpPr>
            <a:spLocks noGrp="1"/>
          </p:cNvSpPr>
          <p:nvPr>
            <p:ph type="title"/>
          </p:nvPr>
        </p:nvSpPr>
        <p:spPr/>
        <p:txBody>
          <a:bodyPr/>
          <a:lstStyle/>
          <a:p>
            <a:r>
              <a:rPr lang="en-US" dirty="0" smtClean="0"/>
              <a:t>Queen Elizabeth I </a:t>
            </a:r>
            <a:endParaRPr lang="en-US" dirty="0"/>
          </a:p>
        </p:txBody>
      </p:sp>
      <p:pic>
        <p:nvPicPr>
          <p:cNvPr id="4" name="Picture 3" descr="Queen Elizabeth.jpg"/>
          <p:cNvPicPr>
            <a:picLocks noChangeAspect="1"/>
          </p:cNvPicPr>
          <p:nvPr/>
        </p:nvPicPr>
        <p:blipFill>
          <a:blip r:embed="rId2" cstate="print"/>
          <a:stretch>
            <a:fillRect/>
          </a:stretch>
        </p:blipFill>
        <p:spPr>
          <a:xfrm>
            <a:off x="5105400" y="1981200"/>
            <a:ext cx="3702885" cy="30575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lm cathedral in germany.jpg"/>
          <p:cNvPicPr>
            <a:picLocks noChangeAspect="1"/>
          </p:cNvPicPr>
          <p:nvPr/>
        </p:nvPicPr>
        <p:blipFill>
          <a:blip r:embed="rId2" cstate="print"/>
          <a:stretch>
            <a:fillRect/>
          </a:stretch>
        </p:blipFill>
        <p:spPr>
          <a:xfrm>
            <a:off x="4191000" y="1828800"/>
            <a:ext cx="3040559" cy="4572000"/>
          </a:xfrm>
          <a:prstGeom prst="rect">
            <a:avLst/>
          </a:prstGeom>
        </p:spPr>
      </p:pic>
      <p:sp>
        <p:nvSpPr>
          <p:cNvPr id="2" name="Content Placeholder 1"/>
          <p:cNvSpPr>
            <a:spLocks noGrp="1"/>
          </p:cNvSpPr>
          <p:nvPr>
            <p:ph idx="1"/>
          </p:nvPr>
        </p:nvSpPr>
        <p:spPr/>
        <p:txBody>
          <a:bodyPr/>
          <a:lstStyle/>
          <a:p>
            <a:r>
              <a:rPr lang="en-US" dirty="0" smtClean="0"/>
              <a:t>Princes in Northern Germany converted to Protestantism, ending the authority of the Pope in their states.</a:t>
            </a:r>
          </a:p>
          <a:p>
            <a:r>
              <a:rPr lang="en-US" dirty="0" smtClean="0"/>
              <a:t>The Hapsburg family and the authority of the Holy Roman Empire continued to support the RCC.</a:t>
            </a:r>
          </a:p>
          <a:p>
            <a:r>
              <a:rPr lang="en-US" dirty="0" smtClean="0"/>
              <a:t>Conflict between Protestants and Catholics resulted in devastating wars: Hapsburg-Valois Wars 1521-1555 and the Thirty Years’ War 1618-1648.</a:t>
            </a:r>
            <a:endParaRPr lang="en-US" dirty="0"/>
          </a:p>
        </p:txBody>
      </p:sp>
      <p:sp>
        <p:nvSpPr>
          <p:cNvPr id="3" name="Title 2"/>
          <p:cNvSpPr>
            <a:spLocks noGrp="1"/>
          </p:cNvSpPr>
          <p:nvPr>
            <p:ph type="title"/>
          </p:nvPr>
        </p:nvSpPr>
        <p:spPr/>
        <p:txBody>
          <a:bodyPr/>
          <a:lstStyle/>
          <a:p>
            <a:r>
              <a:rPr lang="en-US" dirty="0" smtClean="0"/>
              <a:t>Impact of Reformation in Germany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rstmuster 30 yrs war.jpg"/>
          <p:cNvPicPr>
            <a:picLocks noGrp="1" noChangeAspect="1"/>
          </p:cNvPicPr>
          <p:nvPr>
            <p:ph idx="1"/>
          </p:nvPr>
        </p:nvPicPr>
        <p:blipFill>
          <a:blip r:embed="rId2" cstate="print"/>
          <a:stretch>
            <a:fillRect/>
          </a:stretch>
        </p:blipFill>
        <p:spPr>
          <a:xfrm>
            <a:off x="4800600" y="457200"/>
            <a:ext cx="3657600" cy="2654300"/>
          </a:xfrm>
        </p:spPr>
      </p:pic>
      <p:pic>
        <p:nvPicPr>
          <p:cNvPr id="5" name="Picture 4" descr="hangtree 30 yrs war.jpg"/>
          <p:cNvPicPr>
            <a:picLocks noChangeAspect="1"/>
          </p:cNvPicPr>
          <p:nvPr/>
        </p:nvPicPr>
        <p:blipFill>
          <a:blip r:embed="rId3" cstate="print"/>
          <a:stretch>
            <a:fillRect/>
          </a:stretch>
        </p:blipFill>
        <p:spPr>
          <a:xfrm>
            <a:off x="4343400" y="3352800"/>
            <a:ext cx="4357802" cy="2889789"/>
          </a:xfrm>
          <a:prstGeom prst="rect">
            <a:avLst/>
          </a:prstGeom>
        </p:spPr>
      </p:pic>
      <p:pic>
        <p:nvPicPr>
          <p:cNvPr id="6" name="Picture 5" descr="30 yrs war losses.jpg"/>
          <p:cNvPicPr>
            <a:picLocks noChangeAspect="1"/>
          </p:cNvPicPr>
          <p:nvPr/>
        </p:nvPicPr>
        <p:blipFill>
          <a:blip r:embed="rId4" cstate="print"/>
          <a:stretch>
            <a:fillRect/>
          </a:stretch>
        </p:blipFill>
        <p:spPr>
          <a:xfrm>
            <a:off x="609600" y="1143000"/>
            <a:ext cx="3390736" cy="437028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Catholic monarch, Henry IV, granted Protestant Huguenots freedom of worship by the </a:t>
            </a:r>
            <a:r>
              <a:rPr lang="en-US" u="sng" dirty="0" smtClean="0"/>
              <a:t>Edict of Nantes</a:t>
            </a:r>
          </a:p>
          <a:p>
            <a:endParaRPr lang="en-US" dirty="0" smtClean="0"/>
          </a:p>
          <a:p>
            <a:endParaRPr lang="en-US" dirty="0" smtClean="0"/>
          </a:p>
          <a:p>
            <a:endParaRPr lang="en-US" dirty="0" smtClean="0"/>
          </a:p>
          <a:p>
            <a:endParaRPr lang="en-US" dirty="0" smtClean="0"/>
          </a:p>
          <a:p>
            <a:r>
              <a:rPr lang="en-US" dirty="0" smtClean="0"/>
              <a:t>Cardinal Richelieu changes the focus of</a:t>
            </a:r>
          </a:p>
          <a:p>
            <a:pPr>
              <a:buNone/>
            </a:pPr>
            <a:r>
              <a:rPr lang="en-US" dirty="0" smtClean="0"/>
              <a:t>    the Thirty Years’ War from a religious to a political conflict by siding with the Protestants against the Catholics</a:t>
            </a:r>
            <a:endParaRPr lang="en-US" dirty="0"/>
          </a:p>
        </p:txBody>
      </p:sp>
      <p:sp>
        <p:nvSpPr>
          <p:cNvPr id="3" name="Title 2"/>
          <p:cNvSpPr>
            <a:spLocks noGrp="1"/>
          </p:cNvSpPr>
          <p:nvPr>
            <p:ph type="title"/>
          </p:nvPr>
        </p:nvSpPr>
        <p:spPr/>
        <p:txBody>
          <a:bodyPr/>
          <a:lstStyle/>
          <a:p>
            <a:r>
              <a:rPr lang="en-US" dirty="0" smtClean="0"/>
              <a:t>Impact of Reformation in France</a:t>
            </a:r>
            <a:endParaRPr lang="en-US" dirty="0"/>
          </a:p>
        </p:txBody>
      </p:sp>
      <p:pic>
        <p:nvPicPr>
          <p:cNvPr id="4" name="Picture 3" descr="king-henry-iv-of-france.jpg"/>
          <p:cNvPicPr>
            <a:picLocks noChangeAspect="1"/>
          </p:cNvPicPr>
          <p:nvPr/>
        </p:nvPicPr>
        <p:blipFill>
          <a:blip r:embed="rId2" cstate="print"/>
          <a:stretch>
            <a:fillRect/>
          </a:stretch>
        </p:blipFill>
        <p:spPr>
          <a:xfrm>
            <a:off x="990600" y="2438400"/>
            <a:ext cx="1463040" cy="1828800"/>
          </a:xfrm>
          <a:prstGeom prst="rect">
            <a:avLst/>
          </a:prstGeom>
        </p:spPr>
      </p:pic>
      <p:pic>
        <p:nvPicPr>
          <p:cNvPr id="5" name="Picture 4" descr="edict of nantes stamp.jpg"/>
          <p:cNvPicPr>
            <a:picLocks noChangeAspect="1"/>
          </p:cNvPicPr>
          <p:nvPr/>
        </p:nvPicPr>
        <p:blipFill>
          <a:blip r:embed="rId3" cstate="print"/>
          <a:stretch>
            <a:fillRect/>
          </a:stretch>
        </p:blipFill>
        <p:spPr>
          <a:xfrm>
            <a:off x="3352800" y="2590800"/>
            <a:ext cx="2620590" cy="1545639"/>
          </a:xfrm>
          <a:prstGeom prst="rect">
            <a:avLst/>
          </a:prstGeom>
        </p:spPr>
      </p:pic>
      <p:pic>
        <p:nvPicPr>
          <p:cNvPr id="6" name="Picture 5" descr="Cardinal_Richelieu.jpg"/>
          <p:cNvPicPr>
            <a:picLocks noChangeAspect="1"/>
          </p:cNvPicPr>
          <p:nvPr/>
        </p:nvPicPr>
        <p:blipFill>
          <a:blip r:embed="rId4" cstate="print"/>
          <a:stretch>
            <a:fillRect/>
          </a:stretch>
        </p:blipFill>
        <p:spPr>
          <a:xfrm>
            <a:off x="6858000" y="2514600"/>
            <a:ext cx="1159228" cy="2362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smtClean="0"/>
              <a:t>The Council of Trent reaffirmed most Church doctrine and practices.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800" dirty="0" smtClean="0"/>
              <a:t>The Society of Jesus (Jesuit order) was founded to spread Catholic doctrine around the world.</a:t>
            </a:r>
          </a:p>
        </p:txBody>
      </p:sp>
      <p:sp>
        <p:nvSpPr>
          <p:cNvPr id="3" name="Title 2"/>
          <p:cNvSpPr>
            <a:spLocks noGrp="1"/>
          </p:cNvSpPr>
          <p:nvPr>
            <p:ph type="title"/>
          </p:nvPr>
        </p:nvSpPr>
        <p:spPr/>
        <p:txBody>
          <a:bodyPr>
            <a:normAutofit fontScale="90000"/>
          </a:bodyPr>
          <a:lstStyle/>
          <a:p>
            <a:r>
              <a:rPr lang="en-US" dirty="0" smtClean="0"/>
              <a:t>Catholic Reformation</a:t>
            </a:r>
            <a:br>
              <a:rPr lang="en-US" dirty="0" smtClean="0"/>
            </a:br>
            <a:r>
              <a:rPr lang="en-US" dirty="0" smtClean="0"/>
              <a:t> (The RCC Strikes Back)</a:t>
            </a:r>
            <a:endParaRPr lang="en-US" dirty="0"/>
          </a:p>
        </p:txBody>
      </p:sp>
      <p:pic>
        <p:nvPicPr>
          <p:cNvPr id="4" name="Picture 3" descr="Council_of_Trent.jpg"/>
          <p:cNvPicPr>
            <a:picLocks noChangeAspect="1"/>
          </p:cNvPicPr>
          <p:nvPr/>
        </p:nvPicPr>
        <p:blipFill>
          <a:blip r:embed="rId2" cstate="print"/>
          <a:stretch>
            <a:fillRect/>
          </a:stretch>
        </p:blipFill>
        <p:spPr>
          <a:xfrm>
            <a:off x="2895600" y="2209800"/>
            <a:ext cx="3352800" cy="2705632"/>
          </a:xfrm>
          <a:prstGeom prst="rect">
            <a:avLst/>
          </a:prstGeom>
        </p:spPr>
      </p:pic>
      <p:pic>
        <p:nvPicPr>
          <p:cNvPr id="5" name="Picture 4" descr="pope paul iii titian.bmp"/>
          <p:cNvPicPr>
            <a:picLocks noChangeAspect="1"/>
          </p:cNvPicPr>
          <p:nvPr/>
        </p:nvPicPr>
        <p:blipFill>
          <a:blip r:embed="rId3" cstate="print"/>
          <a:stretch>
            <a:fillRect/>
          </a:stretch>
        </p:blipFill>
        <p:spPr>
          <a:xfrm>
            <a:off x="838200" y="2514600"/>
            <a:ext cx="1814673" cy="2057400"/>
          </a:xfrm>
          <a:prstGeom prst="rect">
            <a:avLst/>
          </a:prstGeom>
        </p:spPr>
      </p:pic>
      <p:sp>
        <p:nvSpPr>
          <p:cNvPr id="6" name="TextBox 5"/>
          <p:cNvSpPr txBox="1"/>
          <p:nvPr/>
        </p:nvSpPr>
        <p:spPr>
          <a:xfrm>
            <a:off x="762000" y="4495800"/>
            <a:ext cx="2057400" cy="492443"/>
          </a:xfrm>
          <a:prstGeom prst="rect">
            <a:avLst/>
          </a:prstGeom>
          <a:noFill/>
        </p:spPr>
        <p:txBody>
          <a:bodyPr wrap="square" rtlCol="0">
            <a:spAutoFit/>
          </a:bodyPr>
          <a:lstStyle/>
          <a:p>
            <a:r>
              <a:rPr lang="en-US" sz="2600" dirty="0" smtClean="0"/>
              <a:t>Pope Paul III</a:t>
            </a:r>
            <a:endParaRPr lang="en-US" sz="2600" dirty="0"/>
          </a:p>
        </p:txBody>
      </p:sp>
      <p:pic>
        <p:nvPicPr>
          <p:cNvPr id="7" name="Picture 6" descr="jesuits.jpg"/>
          <p:cNvPicPr>
            <a:picLocks noChangeAspect="1"/>
          </p:cNvPicPr>
          <p:nvPr/>
        </p:nvPicPr>
        <p:blipFill>
          <a:blip r:embed="rId4" cstate="print"/>
          <a:stretch>
            <a:fillRect/>
          </a:stretch>
        </p:blipFill>
        <p:spPr>
          <a:xfrm>
            <a:off x="6477000" y="2590800"/>
            <a:ext cx="2381250" cy="18097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rture-waterboarding-by-the-inquisition.jpg"/>
          <p:cNvPicPr>
            <a:picLocks noGrp="1" noChangeAspect="1"/>
          </p:cNvPicPr>
          <p:nvPr>
            <p:ph idx="1"/>
          </p:nvPr>
        </p:nvPicPr>
        <p:blipFill>
          <a:blip r:embed="rId2" cstate="print"/>
          <a:stretch>
            <a:fillRect/>
          </a:stretch>
        </p:blipFill>
        <p:spPr>
          <a:xfrm>
            <a:off x="3048000" y="3810000"/>
            <a:ext cx="2286000" cy="2556127"/>
          </a:xfrm>
        </p:spPr>
      </p:pic>
      <p:sp>
        <p:nvSpPr>
          <p:cNvPr id="3" name="Title 2"/>
          <p:cNvSpPr>
            <a:spLocks noGrp="1"/>
          </p:cNvSpPr>
          <p:nvPr>
            <p:ph type="title"/>
          </p:nvPr>
        </p:nvSpPr>
        <p:spPr/>
        <p:txBody>
          <a:bodyPr>
            <a:normAutofit fontScale="90000"/>
          </a:bodyPr>
          <a:lstStyle/>
          <a:p>
            <a:r>
              <a:rPr lang="en-US" dirty="0" smtClean="0"/>
              <a:t>The Inquisition was used to reinforce Catholic doctrine.</a:t>
            </a:r>
          </a:p>
        </p:txBody>
      </p:sp>
      <p:pic>
        <p:nvPicPr>
          <p:cNvPr id="6" name="Picture 5" descr="inquisition1.jpg"/>
          <p:cNvPicPr>
            <a:picLocks noChangeAspect="1"/>
          </p:cNvPicPr>
          <p:nvPr/>
        </p:nvPicPr>
        <p:blipFill>
          <a:blip r:embed="rId3" cstate="print"/>
          <a:stretch>
            <a:fillRect/>
          </a:stretch>
        </p:blipFill>
        <p:spPr>
          <a:xfrm>
            <a:off x="4267200" y="762000"/>
            <a:ext cx="3048000" cy="2856981"/>
          </a:xfrm>
          <a:prstGeom prst="rect">
            <a:avLst/>
          </a:prstGeom>
        </p:spPr>
      </p:pic>
      <p:pic>
        <p:nvPicPr>
          <p:cNvPr id="7" name="Picture 6" descr="inquisition2.gif"/>
          <p:cNvPicPr>
            <a:picLocks noChangeAspect="1"/>
          </p:cNvPicPr>
          <p:nvPr/>
        </p:nvPicPr>
        <p:blipFill>
          <a:blip r:embed="rId4" cstate="print"/>
          <a:stretch>
            <a:fillRect/>
          </a:stretch>
        </p:blipFill>
        <p:spPr>
          <a:xfrm>
            <a:off x="5521960" y="3886200"/>
            <a:ext cx="3241040" cy="2209800"/>
          </a:xfrm>
          <a:prstGeom prst="rect">
            <a:avLst/>
          </a:prstGeom>
        </p:spPr>
      </p:pic>
      <p:pic>
        <p:nvPicPr>
          <p:cNvPr id="5" name="Picture 4" descr="inquisition-wheel.jpg"/>
          <p:cNvPicPr>
            <a:picLocks noChangeAspect="1"/>
          </p:cNvPicPr>
          <p:nvPr/>
        </p:nvPicPr>
        <p:blipFill>
          <a:blip r:embed="rId5" cstate="print"/>
          <a:stretch>
            <a:fillRect/>
          </a:stretch>
        </p:blipFill>
        <p:spPr>
          <a:xfrm>
            <a:off x="533400" y="1676400"/>
            <a:ext cx="2603819" cy="2590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257800"/>
          </a:xfrm>
        </p:spPr>
        <p:txBody>
          <a:bodyPr/>
          <a:lstStyle/>
          <a:p>
            <a:r>
              <a:rPr lang="en-US" dirty="0" smtClean="0"/>
              <a:t>Growth of literacy was stimulated by the Gutenberg printing press.</a:t>
            </a:r>
          </a:p>
          <a:p>
            <a:r>
              <a:rPr lang="en-US" dirty="0" smtClean="0"/>
              <a:t>The Bible was printed in English, French, and German</a:t>
            </a:r>
          </a:p>
          <a:p>
            <a:r>
              <a:rPr lang="en-US" dirty="0" smtClean="0"/>
              <a:t>These factors had an important impact on spreading the ideas of the Reformation and the Renaissance</a:t>
            </a:r>
          </a:p>
          <a:p>
            <a:pPr lvl="2"/>
            <a:r>
              <a:rPr lang="en-US" dirty="0" smtClean="0"/>
              <a:t>Secularism</a:t>
            </a:r>
          </a:p>
          <a:p>
            <a:pPr lvl="2"/>
            <a:r>
              <a:rPr lang="en-US" dirty="0" smtClean="0"/>
              <a:t>Individualism</a:t>
            </a:r>
          </a:p>
          <a:p>
            <a:pPr lvl="2"/>
            <a:r>
              <a:rPr lang="en-US" dirty="0" smtClean="0"/>
              <a:t>Humanism</a:t>
            </a:r>
            <a:endParaRPr lang="en-US" dirty="0"/>
          </a:p>
        </p:txBody>
      </p:sp>
      <p:sp>
        <p:nvSpPr>
          <p:cNvPr id="3" name="Title 2"/>
          <p:cNvSpPr>
            <a:spLocks noGrp="1"/>
          </p:cNvSpPr>
          <p:nvPr>
            <p:ph type="title"/>
          </p:nvPr>
        </p:nvSpPr>
        <p:spPr>
          <a:xfrm>
            <a:off x="457200" y="152400"/>
            <a:ext cx="8229600" cy="838200"/>
          </a:xfrm>
        </p:spPr>
        <p:txBody>
          <a:bodyPr/>
          <a:lstStyle/>
          <a:p>
            <a:r>
              <a:rPr lang="en-US" dirty="0" smtClean="0"/>
              <a:t>Role of the Printing Press</a:t>
            </a:r>
            <a:endParaRPr lang="en-US" dirty="0"/>
          </a:p>
        </p:txBody>
      </p:sp>
      <p:pic>
        <p:nvPicPr>
          <p:cNvPr id="4" name="Picture 3" descr="johannes-gutenberg.jpg"/>
          <p:cNvPicPr>
            <a:picLocks noChangeAspect="1"/>
          </p:cNvPicPr>
          <p:nvPr/>
        </p:nvPicPr>
        <p:blipFill>
          <a:blip r:embed="rId2" cstate="print"/>
          <a:stretch>
            <a:fillRect/>
          </a:stretch>
        </p:blipFill>
        <p:spPr>
          <a:xfrm>
            <a:off x="3200400" y="3505200"/>
            <a:ext cx="1954291" cy="2616624"/>
          </a:xfrm>
          <a:prstGeom prst="rect">
            <a:avLst/>
          </a:prstGeom>
        </p:spPr>
      </p:pic>
      <p:pic>
        <p:nvPicPr>
          <p:cNvPr id="5" name="Picture 4" descr="gutenberg-bible.jpg"/>
          <p:cNvPicPr>
            <a:picLocks noChangeAspect="1"/>
          </p:cNvPicPr>
          <p:nvPr/>
        </p:nvPicPr>
        <p:blipFill>
          <a:blip r:embed="rId3" cstate="print"/>
          <a:stretch>
            <a:fillRect/>
          </a:stretch>
        </p:blipFill>
        <p:spPr>
          <a:xfrm>
            <a:off x="5410200" y="3886200"/>
            <a:ext cx="3333749" cy="25003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were some of the changing cultural values, traditions, and philosophies during the Reformation?</a:t>
            </a:r>
          </a:p>
          <a:p>
            <a:r>
              <a:rPr lang="en-US" dirty="0" smtClean="0"/>
              <a:t>Growth of secularism</a:t>
            </a:r>
          </a:p>
          <a:p>
            <a:r>
              <a:rPr lang="en-US" dirty="0" smtClean="0"/>
              <a:t>Growth of individualism</a:t>
            </a:r>
          </a:p>
          <a:p>
            <a:r>
              <a:rPr lang="en-US" dirty="0" smtClean="0"/>
              <a:t>Eventual growth of religious tolerance</a:t>
            </a:r>
            <a:endParaRPr lang="en-US" dirty="0"/>
          </a:p>
        </p:txBody>
      </p:sp>
      <p:sp>
        <p:nvSpPr>
          <p:cNvPr id="3" name="Title 2"/>
          <p:cNvSpPr>
            <a:spLocks noGrp="1"/>
          </p:cNvSpPr>
          <p:nvPr>
            <p:ph type="title"/>
          </p:nvPr>
        </p:nvSpPr>
        <p:spPr/>
        <p:txBody>
          <a:bodyPr/>
          <a:lstStyle/>
          <a:p>
            <a:pPr algn="ctr"/>
            <a:r>
              <a:rPr lang="en-US" dirty="0" smtClean="0"/>
              <a:t>The Big Idea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10000"/>
          </a:xfrm>
        </p:spPr>
        <p:txBody>
          <a:bodyPr>
            <a:normAutofit/>
          </a:bodyPr>
          <a:lstStyle/>
          <a:p>
            <a:r>
              <a:rPr lang="en-US" sz="2800" dirty="0" smtClean="0"/>
              <a:t>Merchant wealth challenged the Church’s view of usury</a:t>
            </a:r>
          </a:p>
          <a:p>
            <a:r>
              <a:rPr lang="en-US" sz="2800" dirty="0" smtClean="0"/>
              <a:t>German and English nobility disliked the Italian domination of the Church</a:t>
            </a:r>
          </a:p>
          <a:p>
            <a:r>
              <a:rPr lang="en-US" sz="2800" dirty="0" smtClean="0"/>
              <a:t>The Church’s great political power and wealth caused conflict</a:t>
            </a:r>
          </a:p>
          <a:p>
            <a:r>
              <a:rPr lang="en-US" sz="2800" dirty="0" smtClean="0"/>
              <a:t>Church corruption and the sale of indulgences were widespread and caused conflict</a:t>
            </a:r>
            <a:endParaRPr lang="en-US" sz="2800" dirty="0"/>
          </a:p>
        </p:txBody>
      </p:sp>
      <p:sp>
        <p:nvSpPr>
          <p:cNvPr id="3" name="Title 2"/>
          <p:cNvSpPr>
            <a:spLocks noGrp="1"/>
          </p:cNvSpPr>
          <p:nvPr>
            <p:ph type="title"/>
          </p:nvPr>
        </p:nvSpPr>
        <p:spPr>
          <a:xfrm>
            <a:off x="457200" y="152400"/>
            <a:ext cx="8229600" cy="2057400"/>
          </a:xfrm>
        </p:spPr>
        <p:txBody>
          <a:bodyPr>
            <a:noAutofit/>
          </a:bodyPr>
          <a:lstStyle/>
          <a:p>
            <a:r>
              <a:rPr lang="en-US" sz="4000" dirty="0" smtClean="0"/>
              <a:t>Conflicts that challenged the Authority of the Roman Catholic Church</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ohn wycliffe.jpg"/>
          <p:cNvPicPr>
            <a:picLocks noGrp="1" noChangeAspect="1"/>
          </p:cNvPicPr>
          <p:nvPr>
            <p:ph idx="1"/>
          </p:nvPr>
        </p:nvPicPr>
        <p:blipFill>
          <a:blip r:embed="rId2" cstate="print"/>
          <a:stretch>
            <a:fillRect/>
          </a:stretch>
        </p:blipFill>
        <p:spPr>
          <a:xfrm>
            <a:off x="914400" y="1524000"/>
            <a:ext cx="2737104" cy="4267200"/>
          </a:xfrm>
        </p:spPr>
      </p:pic>
      <p:sp>
        <p:nvSpPr>
          <p:cNvPr id="3" name="Title 2"/>
          <p:cNvSpPr>
            <a:spLocks noGrp="1"/>
          </p:cNvSpPr>
          <p:nvPr>
            <p:ph type="title"/>
          </p:nvPr>
        </p:nvSpPr>
        <p:spPr/>
        <p:txBody>
          <a:bodyPr/>
          <a:lstStyle/>
          <a:p>
            <a:r>
              <a:rPr lang="en-US" dirty="0" smtClean="0"/>
              <a:t>Early dissenters</a:t>
            </a:r>
            <a:endParaRPr lang="en-US" dirty="0"/>
          </a:p>
        </p:txBody>
      </p:sp>
      <p:sp>
        <p:nvSpPr>
          <p:cNvPr id="5" name="TextBox 4"/>
          <p:cNvSpPr txBox="1"/>
          <p:nvPr/>
        </p:nvSpPr>
        <p:spPr>
          <a:xfrm>
            <a:off x="4267200" y="1371600"/>
            <a:ext cx="4114800" cy="5078313"/>
          </a:xfrm>
          <a:prstGeom prst="rect">
            <a:avLst/>
          </a:prstGeom>
          <a:noFill/>
        </p:spPr>
        <p:txBody>
          <a:bodyPr wrap="square" rtlCol="0">
            <a:spAutoFit/>
          </a:bodyPr>
          <a:lstStyle/>
          <a:p>
            <a:r>
              <a:rPr lang="en-US" sz="3600" u="sng" dirty="0" smtClean="0"/>
              <a:t>John Wycliffe (1330-1384)</a:t>
            </a:r>
            <a:endParaRPr lang="en-US" sz="3600" dirty="0"/>
          </a:p>
          <a:p>
            <a:pPr>
              <a:buFont typeface="Arial" pitchFamily="34" charset="0"/>
              <a:buChar char="•"/>
            </a:pPr>
            <a:r>
              <a:rPr lang="en-US" sz="2800" dirty="0" smtClean="0"/>
              <a:t>Proposed that all people should be able to read the Bible</a:t>
            </a:r>
          </a:p>
          <a:p>
            <a:pPr>
              <a:buFont typeface="Arial" pitchFamily="34" charset="0"/>
              <a:buChar char="•"/>
            </a:pPr>
            <a:r>
              <a:rPr lang="en-US" sz="2800" dirty="0" smtClean="0"/>
              <a:t>Bible should be published in the vernacular</a:t>
            </a:r>
          </a:p>
          <a:p>
            <a:pPr>
              <a:buFont typeface="Arial" pitchFamily="34" charset="0"/>
              <a:buChar char="•"/>
            </a:pPr>
            <a:r>
              <a:rPr lang="en-US" sz="2800" dirty="0" smtClean="0"/>
              <a:t>No need for popes, bishops</a:t>
            </a:r>
          </a:p>
          <a:p>
            <a:pPr>
              <a:buFont typeface="Arial" pitchFamily="34" charset="0"/>
              <a:buChar char="•"/>
            </a:pPr>
            <a:r>
              <a:rPr lang="en-US" sz="2800" dirty="0" smtClean="0"/>
              <a:t>He was English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n_hus.jpg"/>
          <p:cNvPicPr>
            <a:picLocks noGrp="1" noChangeAspect="1"/>
          </p:cNvPicPr>
          <p:nvPr>
            <p:ph idx="1"/>
          </p:nvPr>
        </p:nvPicPr>
        <p:blipFill>
          <a:blip r:embed="rId2" cstate="print"/>
          <a:stretch>
            <a:fillRect/>
          </a:stretch>
        </p:blipFill>
        <p:spPr>
          <a:xfrm>
            <a:off x="685800" y="1752600"/>
            <a:ext cx="2170176" cy="3176016"/>
          </a:xfrm>
        </p:spPr>
      </p:pic>
      <p:sp>
        <p:nvSpPr>
          <p:cNvPr id="3" name="Title 2"/>
          <p:cNvSpPr>
            <a:spLocks noGrp="1"/>
          </p:cNvSpPr>
          <p:nvPr>
            <p:ph type="title"/>
          </p:nvPr>
        </p:nvSpPr>
        <p:spPr/>
        <p:txBody>
          <a:bodyPr/>
          <a:lstStyle/>
          <a:p>
            <a:r>
              <a:rPr lang="en-US" dirty="0" smtClean="0"/>
              <a:t>Jan Hus (1369-1415)was not as lucky</a:t>
            </a:r>
            <a:endParaRPr lang="en-US" dirty="0"/>
          </a:p>
        </p:txBody>
      </p:sp>
      <p:pic>
        <p:nvPicPr>
          <p:cNvPr id="5" name="Picture 4" descr="Jan_Hus_at_the_Stake.jpg"/>
          <p:cNvPicPr>
            <a:picLocks noChangeAspect="1"/>
          </p:cNvPicPr>
          <p:nvPr/>
        </p:nvPicPr>
        <p:blipFill>
          <a:blip r:embed="rId3" cstate="print"/>
          <a:stretch>
            <a:fillRect/>
          </a:stretch>
        </p:blipFill>
        <p:spPr>
          <a:xfrm>
            <a:off x="5715000" y="1600200"/>
            <a:ext cx="2482285" cy="3886200"/>
          </a:xfrm>
          <a:prstGeom prst="rect">
            <a:avLst/>
          </a:prstGeom>
        </p:spPr>
      </p:pic>
      <p:sp>
        <p:nvSpPr>
          <p:cNvPr id="6" name="TextBox 5"/>
          <p:cNvSpPr txBox="1"/>
          <p:nvPr/>
        </p:nvSpPr>
        <p:spPr>
          <a:xfrm>
            <a:off x="3124200" y="1828800"/>
            <a:ext cx="2514600" cy="4524315"/>
          </a:xfrm>
          <a:prstGeom prst="rect">
            <a:avLst/>
          </a:prstGeom>
          <a:noFill/>
        </p:spPr>
        <p:txBody>
          <a:bodyPr wrap="square" rtlCol="0">
            <a:spAutoFit/>
          </a:bodyPr>
          <a:lstStyle/>
          <a:p>
            <a:pPr>
              <a:buFont typeface="Arial" pitchFamily="34" charset="0"/>
              <a:buChar char="•"/>
            </a:pPr>
            <a:r>
              <a:rPr lang="en-US" sz="2400" dirty="0" smtClean="0"/>
              <a:t>Hus said many of the same things as Wycliffe, but added that the church should be nationalized.</a:t>
            </a:r>
          </a:p>
          <a:p>
            <a:pPr>
              <a:buFont typeface="Arial" pitchFamily="34" charset="0"/>
              <a:buChar char="•"/>
            </a:pPr>
            <a:endParaRPr lang="en-US" sz="2400" dirty="0" smtClean="0"/>
          </a:p>
          <a:p>
            <a:pPr>
              <a:buFont typeface="Arial" pitchFamily="34" charset="0"/>
              <a:buChar char="•"/>
            </a:pPr>
            <a:r>
              <a:rPr lang="en-US" sz="2400" dirty="0" smtClean="0"/>
              <a:t>He was excommunicated and burned at the stake</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95-theses.jpg"/>
          <p:cNvPicPr>
            <a:picLocks noChangeAspect="1"/>
          </p:cNvPicPr>
          <p:nvPr/>
        </p:nvPicPr>
        <p:blipFill>
          <a:blip r:embed="rId2" cstate="print"/>
          <a:stretch>
            <a:fillRect/>
          </a:stretch>
        </p:blipFill>
        <p:spPr>
          <a:xfrm>
            <a:off x="2286000" y="1905000"/>
            <a:ext cx="4114800" cy="3874417"/>
          </a:xfrm>
          <a:prstGeom prst="rect">
            <a:avLst/>
          </a:prstGeom>
        </p:spPr>
      </p:pic>
      <p:sp>
        <p:nvSpPr>
          <p:cNvPr id="3" name="Title 2"/>
          <p:cNvSpPr>
            <a:spLocks noGrp="1"/>
          </p:cNvSpPr>
          <p:nvPr>
            <p:ph type="title"/>
          </p:nvPr>
        </p:nvSpPr>
        <p:spPr/>
        <p:txBody>
          <a:bodyPr/>
          <a:lstStyle/>
          <a:p>
            <a:r>
              <a:rPr lang="en-US" dirty="0" smtClean="0"/>
              <a:t>Martin Luther</a:t>
            </a:r>
            <a:endParaRPr lang="en-US" dirty="0"/>
          </a:p>
        </p:txBody>
      </p:sp>
      <p:sp>
        <p:nvSpPr>
          <p:cNvPr id="5" name="Content Placeholder 4"/>
          <p:cNvSpPr>
            <a:spLocks noGrp="1"/>
          </p:cNvSpPr>
          <p:nvPr>
            <p:ph idx="1"/>
          </p:nvPr>
        </p:nvSpPr>
        <p:spPr/>
        <p:txBody>
          <a:bodyPr>
            <a:normAutofit/>
          </a:bodyPr>
          <a:lstStyle/>
          <a:p>
            <a:r>
              <a:rPr lang="en-US" sz="2800" dirty="0" smtClean="0"/>
              <a:t>Said that salvation was gained by faith alone</a:t>
            </a:r>
          </a:p>
          <a:p>
            <a:r>
              <a:rPr lang="en-US" sz="2800" dirty="0" smtClean="0"/>
              <a:t>The Bible is the ultimate religious authority (not the doctrines and practices of the Church) </a:t>
            </a:r>
          </a:p>
          <a:p>
            <a:r>
              <a:rPr lang="en-US" sz="2800" dirty="0" smtClean="0"/>
              <a:t> All people are equal before God</a:t>
            </a:r>
          </a:p>
          <a:p>
            <a:r>
              <a:rPr lang="en-US" sz="2800" dirty="0" smtClean="0"/>
              <a:t>The Bible does not allow for the sale of Indulgences</a:t>
            </a:r>
          </a:p>
          <a:p>
            <a:r>
              <a:rPr lang="en-US" sz="2800" dirty="0" smtClean="0"/>
              <a:t>All of this was included in his document,</a:t>
            </a:r>
          </a:p>
          <a:p>
            <a:pPr>
              <a:buNone/>
            </a:pPr>
            <a:r>
              <a:rPr lang="en-US" sz="2800" dirty="0" smtClean="0"/>
              <a:t>    </a:t>
            </a:r>
            <a:r>
              <a:rPr lang="en-US" sz="2800" u="sng" dirty="0" smtClean="0"/>
              <a:t>The 95 Theses </a:t>
            </a:r>
            <a:endParaRPr lang="en-US" sz="2800"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76800"/>
          </a:xfrm>
        </p:spPr>
        <p:txBody>
          <a:bodyPr/>
          <a:lstStyle/>
          <a:p>
            <a:r>
              <a:rPr lang="en-US" dirty="0" smtClean="0"/>
              <a:t>Believed that God has determined who will be saved and who will be condemned through </a:t>
            </a:r>
            <a:r>
              <a:rPr lang="en-US" u="sng" dirty="0" smtClean="0"/>
              <a:t>Predestination</a:t>
            </a:r>
          </a:p>
          <a:p>
            <a:r>
              <a:rPr lang="en-US" dirty="0" smtClean="0"/>
              <a:t>Faith is revealed by living a righteous life</a:t>
            </a:r>
          </a:p>
          <a:p>
            <a:r>
              <a:rPr lang="en-US" dirty="0" smtClean="0"/>
              <a:t>Hard work, well done, is pleasing to God (work ethic)</a:t>
            </a:r>
          </a:p>
          <a:p>
            <a:r>
              <a:rPr lang="en-US" dirty="0" smtClean="0"/>
              <a:t>Expanded the Protestant Movement</a:t>
            </a:r>
            <a:endParaRPr lang="en-US" u="sng" dirty="0"/>
          </a:p>
        </p:txBody>
      </p:sp>
      <p:sp>
        <p:nvSpPr>
          <p:cNvPr id="3" name="Title 2"/>
          <p:cNvSpPr>
            <a:spLocks noGrp="1"/>
          </p:cNvSpPr>
          <p:nvPr>
            <p:ph type="title"/>
          </p:nvPr>
        </p:nvSpPr>
        <p:spPr>
          <a:xfrm>
            <a:off x="457200" y="152400"/>
            <a:ext cx="8229600" cy="1066800"/>
          </a:xfrm>
        </p:spPr>
        <p:txBody>
          <a:bodyPr/>
          <a:lstStyle/>
          <a:p>
            <a:r>
              <a:rPr lang="en-US" dirty="0" smtClean="0"/>
              <a:t>John Calvin</a:t>
            </a:r>
            <a:endParaRPr lang="en-US" dirty="0"/>
          </a:p>
        </p:txBody>
      </p:sp>
      <p:pic>
        <p:nvPicPr>
          <p:cNvPr id="4" name="Picture 3" descr="John Calvin.jpg"/>
          <p:cNvPicPr>
            <a:picLocks noChangeAspect="1"/>
          </p:cNvPicPr>
          <p:nvPr/>
        </p:nvPicPr>
        <p:blipFill>
          <a:blip r:embed="rId2" cstate="print"/>
          <a:stretch>
            <a:fillRect/>
          </a:stretch>
        </p:blipFill>
        <p:spPr>
          <a:xfrm>
            <a:off x="914401" y="3581400"/>
            <a:ext cx="1916832" cy="2743200"/>
          </a:xfrm>
          <a:prstGeom prst="rect">
            <a:avLst/>
          </a:prstGeom>
        </p:spPr>
      </p:pic>
      <p:pic>
        <p:nvPicPr>
          <p:cNvPr id="5" name="Picture 4" descr="reformation-wall geneva.jpg"/>
          <p:cNvPicPr>
            <a:picLocks noChangeAspect="1"/>
          </p:cNvPicPr>
          <p:nvPr/>
        </p:nvPicPr>
        <p:blipFill>
          <a:blip r:embed="rId3" cstate="print"/>
          <a:stretch>
            <a:fillRect/>
          </a:stretch>
        </p:blipFill>
        <p:spPr>
          <a:xfrm>
            <a:off x="3962400" y="3581400"/>
            <a:ext cx="4114800" cy="278716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King Henry VIII was married to Catherine of Aragon but their only child was a girl named Mary</a:t>
            </a:r>
            <a:endParaRPr lang="en-US" dirty="0"/>
          </a:p>
        </p:txBody>
      </p:sp>
      <p:sp>
        <p:nvSpPr>
          <p:cNvPr id="3" name="Title 2"/>
          <p:cNvSpPr>
            <a:spLocks noGrp="1"/>
          </p:cNvSpPr>
          <p:nvPr>
            <p:ph type="title"/>
          </p:nvPr>
        </p:nvSpPr>
        <p:spPr/>
        <p:txBody>
          <a:bodyPr/>
          <a:lstStyle/>
          <a:p>
            <a:r>
              <a:rPr lang="en-US" dirty="0" smtClean="0"/>
              <a:t>Reformation in England</a:t>
            </a:r>
            <a:endParaRPr lang="en-US" dirty="0"/>
          </a:p>
        </p:txBody>
      </p:sp>
      <p:pic>
        <p:nvPicPr>
          <p:cNvPr id="4" name="Picture 3" descr="Holbein_ Henry VIII 1540.jpg"/>
          <p:cNvPicPr>
            <a:picLocks noChangeAspect="1"/>
          </p:cNvPicPr>
          <p:nvPr/>
        </p:nvPicPr>
        <p:blipFill>
          <a:blip r:embed="rId2" cstate="print"/>
          <a:stretch>
            <a:fillRect/>
          </a:stretch>
        </p:blipFill>
        <p:spPr>
          <a:xfrm>
            <a:off x="761999" y="2590800"/>
            <a:ext cx="2360241" cy="2819400"/>
          </a:xfrm>
          <a:prstGeom prst="rect">
            <a:avLst/>
          </a:prstGeom>
        </p:spPr>
      </p:pic>
      <p:pic>
        <p:nvPicPr>
          <p:cNvPr id="5" name="Picture 4" descr="CatherineAragon1530.jpg"/>
          <p:cNvPicPr>
            <a:picLocks noChangeAspect="1"/>
          </p:cNvPicPr>
          <p:nvPr/>
        </p:nvPicPr>
        <p:blipFill>
          <a:blip r:embed="rId3" cstate="print"/>
          <a:stretch>
            <a:fillRect/>
          </a:stretch>
        </p:blipFill>
        <p:spPr>
          <a:xfrm>
            <a:off x="6248400" y="2667000"/>
            <a:ext cx="2080972" cy="2971799"/>
          </a:xfrm>
          <a:prstGeom prst="rect">
            <a:avLst/>
          </a:prstGeom>
        </p:spPr>
      </p:pic>
      <p:pic>
        <p:nvPicPr>
          <p:cNvPr id="6" name="Picture 5" descr="Mary_tudor.jpg"/>
          <p:cNvPicPr>
            <a:picLocks noChangeAspect="1"/>
          </p:cNvPicPr>
          <p:nvPr/>
        </p:nvPicPr>
        <p:blipFill>
          <a:blip r:embed="rId4" cstate="print"/>
          <a:stretch>
            <a:fillRect/>
          </a:stretch>
        </p:blipFill>
        <p:spPr>
          <a:xfrm>
            <a:off x="4038600" y="3505200"/>
            <a:ext cx="1561563" cy="22174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38800"/>
          </a:xfrm>
        </p:spPr>
        <p:txBody>
          <a:bodyPr/>
          <a:lstStyle/>
          <a:p>
            <a:r>
              <a:rPr lang="en-US" dirty="0" smtClean="0"/>
              <a:t>Henry wanted to divorce Catherine to marry Anne Boleyn, whom he hoped would give him a son…</a:t>
            </a:r>
          </a:p>
          <a:p>
            <a:r>
              <a:rPr lang="en-US" dirty="0" smtClean="0"/>
              <a:t>The Pope refused Henry’s request so the King then decided to dismiss the authority of the Roman Catholic Church and proclaimed himself Head of the Church in England (the Anglican Church)</a:t>
            </a:r>
          </a:p>
          <a:p>
            <a:r>
              <a:rPr lang="en-US" dirty="0" smtClean="0"/>
              <a:t>Henry went on to marry Anne, only to father another girl, Elizabeth</a:t>
            </a:r>
            <a:endParaRPr lang="en-US" dirty="0"/>
          </a:p>
        </p:txBody>
      </p:sp>
      <p:pic>
        <p:nvPicPr>
          <p:cNvPr id="4" name="Picture 3" descr="anne-boleyn.jpg"/>
          <p:cNvPicPr>
            <a:picLocks noChangeAspect="1"/>
          </p:cNvPicPr>
          <p:nvPr/>
        </p:nvPicPr>
        <p:blipFill>
          <a:blip r:embed="rId2" cstate="print"/>
          <a:stretch>
            <a:fillRect/>
          </a:stretch>
        </p:blipFill>
        <p:spPr>
          <a:xfrm>
            <a:off x="1219200" y="3886200"/>
            <a:ext cx="1803512" cy="2432304"/>
          </a:xfrm>
          <a:prstGeom prst="rect">
            <a:avLst/>
          </a:prstGeom>
        </p:spPr>
      </p:pic>
      <p:pic>
        <p:nvPicPr>
          <p:cNvPr id="5" name="Picture 4" descr="elizabethI as a girl.jpg"/>
          <p:cNvPicPr>
            <a:picLocks noChangeAspect="1"/>
          </p:cNvPicPr>
          <p:nvPr/>
        </p:nvPicPr>
        <p:blipFill>
          <a:blip r:embed="rId3" cstate="print"/>
          <a:stretch>
            <a:fillRect/>
          </a:stretch>
        </p:blipFill>
        <p:spPr>
          <a:xfrm>
            <a:off x="5486400" y="3581400"/>
            <a:ext cx="2178403" cy="2895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lstStyle/>
          <a:p>
            <a:r>
              <a:rPr lang="en-US" dirty="0" smtClean="0"/>
              <a:t>Henry VIII finally has a son, Edward, with his third wife, Jane Seymour, who dies shortly afterward</a:t>
            </a:r>
            <a:endParaRPr lang="en-US" dirty="0"/>
          </a:p>
        </p:txBody>
      </p:sp>
      <p:pic>
        <p:nvPicPr>
          <p:cNvPr id="4" name="Picture 3" descr="jane seymour portrait.jpg"/>
          <p:cNvPicPr>
            <a:picLocks noChangeAspect="1"/>
          </p:cNvPicPr>
          <p:nvPr/>
        </p:nvPicPr>
        <p:blipFill>
          <a:blip r:embed="rId2" cstate="print"/>
          <a:stretch>
            <a:fillRect/>
          </a:stretch>
        </p:blipFill>
        <p:spPr>
          <a:xfrm>
            <a:off x="609600" y="1371600"/>
            <a:ext cx="1829030" cy="2295525"/>
          </a:xfrm>
          <a:prstGeom prst="rect">
            <a:avLst/>
          </a:prstGeom>
        </p:spPr>
      </p:pic>
      <p:pic>
        <p:nvPicPr>
          <p:cNvPr id="5" name="Picture 4" descr="EdwardVI.jpg"/>
          <p:cNvPicPr>
            <a:picLocks noChangeAspect="1"/>
          </p:cNvPicPr>
          <p:nvPr/>
        </p:nvPicPr>
        <p:blipFill>
          <a:blip r:embed="rId3" cstate="print"/>
          <a:stretch>
            <a:fillRect/>
          </a:stretch>
        </p:blipFill>
        <p:spPr>
          <a:xfrm>
            <a:off x="2971800" y="1371600"/>
            <a:ext cx="1554480" cy="2274849"/>
          </a:xfrm>
          <a:prstGeom prst="rect">
            <a:avLst/>
          </a:prstGeom>
        </p:spPr>
      </p:pic>
      <p:sp>
        <p:nvSpPr>
          <p:cNvPr id="6" name="TextBox 5"/>
          <p:cNvSpPr txBox="1"/>
          <p:nvPr/>
        </p:nvSpPr>
        <p:spPr>
          <a:xfrm flipH="1">
            <a:off x="5029200" y="1524000"/>
            <a:ext cx="2558469" cy="2092881"/>
          </a:xfrm>
          <a:prstGeom prst="rect">
            <a:avLst/>
          </a:prstGeom>
          <a:noFill/>
        </p:spPr>
        <p:txBody>
          <a:bodyPr wrap="square" rtlCol="0">
            <a:spAutoFit/>
          </a:bodyPr>
          <a:lstStyle/>
          <a:p>
            <a:r>
              <a:rPr lang="en-US" sz="2600" dirty="0" smtClean="0"/>
              <a:t>Henry marries three more times, but never has any other children</a:t>
            </a:r>
            <a:r>
              <a:rPr lang="en-US" dirty="0" smtClean="0"/>
              <a:t>.  </a:t>
            </a:r>
            <a:endParaRPr lang="en-US" dirty="0"/>
          </a:p>
        </p:txBody>
      </p:sp>
      <p:sp>
        <p:nvSpPr>
          <p:cNvPr id="7" name="TextBox 6"/>
          <p:cNvSpPr txBox="1"/>
          <p:nvPr/>
        </p:nvSpPr>
        <p:spPr>
          <a:xfrm>
            <a:off x="685800" y="3810000"/>
            <a:ext cx="7696200" cy="2492990"/>
          </a:xfrm>
          <a:prstGeom prst="rect">
            <a:avLst/>
          </a:prstGeom>
          <a:noFill/>
        </p:spPr>
        <p:txBody>
          <a:bodyPr wrap="square" rtlCol="0">
            <a:spAutoFit/>
          </a:bodyPr>
          <a:lstStyle/>
          <a:p>
            <a:r>
              <a:rPr lang="en-US" sz="2600" u="sng" dirty="0" smtClean="0"/>
              <a:t>Henry VIII lasting impact:</a:t>
            </a:r>
          </a:p>
          <a:p>
            <a:pPr>
              <a:buFont typeface="Arial" pitchFamily="34" charset="0"/>
              <a:buChar char="•"/>
            </a:pPr>
            <a:r>
              <a:rPr lang="en-US" sz="2600" dirty="0" smtClean="0"/>
              <a:t>Broke with Roman Catholic Church</a:t>
            </a:r>
          </a:p>
          <a:p>
            <a:pPr>
              <a:buFont typeface="Arial" pitchFamily="34" charset="0"/>
              <a:buChar char="•"/>
            </a:pPr>
            <a:r>
              <a:rPr lang="en-US" sz="2600" dirty="0" smtClean="0"/>
              <a:t>Created a new English (Anglican) church with himself as the head</a:t>
            </a:r>
          </a:p>
          <a:p>
            <a:pPr>
              <a:buFont typeface="Arial" pitchFamily="34" charset="0"/>
              <a:buChar char="•"/>
            </a:pPr>
            <a:r>
              <a:rPr lang="en-US" sz="2600" dirty="0" smtClean="0"/>
              <a:t>Took away lands and wealth of the Catholic Church in England</a:t>
            </a:r>
            <a:endParaRPr lang="en-US" sz="2600" dirty="0"/>
          </a:p>
        </p:txBody>
      </p:sp>
      <p:pic>
        <p:nvPicPr>
          <p:cNvPr id="8" name="Picture 7" descr="anne-of-cleves-hans-the-younger-holbein.jpg"/>
          <p:cNvPicPr>
            <a:picLocks noChangeAspect="1"/>
          </p:cNvPicPr>
          <p:nvPr/>
        </p:nvPicPr>
        <p:blipFill>
          <a:blip r:embed="rId4" cstate="print"/>
          <a:stretch>
            <a:fillRect/>
          </a:stretch>
        </p:blipFill>
        <p:spPr>
          <a:xfrm>
            <a:off x="7467600" y="1066800"/>
            <a:ext cx="1028080" cy="1371600"/>
          </a:xfrm>
          <a:prstGeom prst="rect">
            <a:avLst/>
          </a:prstGeom>
        </p:spPr>
      </p:pic>
      <p:pic>
        <p:nvPicPr>
          <p:cNvPr id="9" name="Picture 8" descr="katherine_howard.jpg"/>
          <p:cNvPicPr>
            <a:picLocks noChangeAspect="1"/>
          </p:cNvPicPr>
          <p:nvPr/>
        </p:nvPicPr>
        <p:blipFill>
          <a:blip r:embed="rId5" cstate="print"/>
          <a:stretch>
            <a:fillRect/>
          </a:stretch>
        </p:blipFill>
        <p:spPr>
          <a:xfrm>
            <a:off x="7467600" y="2514600"/>
            <a:ext cx="1076960" cy="1270000"/>
          </a:xfrm>
          <a:prstGeom prst="rect">
            <a:avLst/>
          </a:prstGeom>
        </p:spPr>
      </p:pic>
      <p:pic>
        <p:nvPicPr>
          <p:cNvPr id="10" name="Picture 9" descr="CatherineParr.jpg"/>
          <p:cNvPicPr>
            <a:picLocks noChangeAspect="1"/>
          </p:cNvPicPr>
          <p:nvPr/>
        </p:nvPicPr>
        <p:blipFill>
          <a:blip r:embed="rId6" cstate="print"/>
          <a:stretch>
            <a:fillRect/>
          </a:stretch>
        </p:blipFill>
        <p:spPr>
          <a:xfrm>
            <a:off x="7467600" y="3886200"/>
            <a:ext cx="1086993" cy="13716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262</TotalTime>
  <Words>642</Words>
  <Application>Microsoft Office PowerPoint</Application>
  <PresentationFormat>On-screen Show (4:3)</PresentationFormat>
  <Paragraphs>84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The Reformation</vt:lpstr>
      <vt:lpstr>Conflicts that challenged the Authority of the Roman Catholic Church</vt:lpstr>
      <vt:lpstr>Early dissenters</vt:lpstr>
      <vt:lpstr>Jan Hus (1369-1415)was not as lucky</vt:lpstr>
      <vt:lpstr>Martin Luther</vt:lpstr>
      <vt:lpstr>John Calvin</vt:lpstr>
      <vt:lpstr>Reformation in England</vt:lpstr>
      <vt:lpstr>PowerPoint Presentation</vt:lpstr>
      <vt:lpstr>PowerPoint Presentation</vt:lpstr>
      <vt:lpstr>Queen Elizabeth I </vt:lpstr>
      <vt:lpstr>Impact of Reformation in Germany</vt:lpstr>
      <vt:lpstr>PowerPoint Presentation</vt:lpstr>
      <vt:lpstr>Impact of Reformation in France</vt:lpstr>
      <vt:lpstr>Catholic Reformation  (The RCC Strikes Back)</vt:lpstr>
      <vt:lpstr>The Inquisition was used to reinforce Catholic doctrine.</vt:lpstr>
      <vt:lpstr>Role of the Printing Press</vt:lpstr>
      <vt:lpstr>The Big Idea</vt:lpstr>
    </vt:vector>
  </TitlesOfParts>
  <Company>Virginia Beach City Public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Reformation</dc:title>
  <dc:creator>djzazzer</dc:creator>
  <cp:lastModifiedBy>Earl C. DeMott</cp:lastModifiedBy>
  <cp:revision>17</cp:revision>
  <dcterms:created xsi:type="dcterms:W3CDTF">2010-09-29T14:59:58Z</dcterms:created>
  <dcterms:modified xsi:type="dcterms:W3CDTF">2011-09-21T16:30:20Z</dcterms:modified>
</cp:coreProperties>
</file>