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74" r:id="rId11"/>
    <p:sldId id="275" r:id="rId12"/>
    <p:sldId id="279" r:id="rId13"/>
    <p:sldId id="276" r:id="rId14"/>
    <p:sldId id="278" r:id="rId15"/>
    <p:sldId id="277" r:id="rId16"/>
    <p:sldId id="280" r:id="rId17"/>
    <p:sldId id="281" r:id="rId18"/>
    <p:sldId id="282" r:id="rId19"/>
    <p:sldId id="262" r:id="rId20"/>
    <p:sldId id="264" r:id="rId21"/>
    <p:sldId id="265" r:id="rId22"/>
    <p:sldId id="266" r:id="rId23"/>
    <p:sldId id="283" r:id="rId24"/>
    <p:sldId id="267" r:id="rId25"/>
    <p:sldId id="26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960" y="-4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15D7B9-9CFF-4478-B5EB-D520EAF09311}"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043E6-7DCD-486E-8289-A7A7A6F9EA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5D7B9-9CFF-4478-B5EB-D520EAF09311}"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043E6-7DCD-486E-8289-A7A7A6F9EA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5D7B9-9CFF-4478-B5EB-D520EAF09311}"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043E6-7DCD-486E-8289-A7A7A6F9EA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5D7B9-9CFF-4478-B5EB-D520EAF09311}"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043E6-7DCD-486E-8289-A7A7A6F9EA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15D7B9-9CFF-4478-B5EB-D520EAF09311}"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043E6-7DCD-486E-8289-A7A7A6F9EA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15D7B9-9CFF-4478-B5EB-D520EAF09311}"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043E6-7DCD-486E-8289-A7A7A6F9EA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15D7B9-9CFF-4478-B5EB-D520EAF09311}" type="datetimeFigureOut">
              <a:rPr lang="en-US" smtClean="0"/>
              <a:pPr/>
              <a:t>10/18/2010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A043E6-7DCD-486E-8289-A7A7A6F9EA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15D7B9-9CFF-4478-B5EB-D520EAF09311}" type="datetimeFigureOut">
              <a:rPr lang="en-US" smtClean="0"/>
              <a:pPr/>
              <a:t>10/18/2010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A043E6-7DCD-486E-8289-A7A7A6F9EA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15D7B9-9CFF-4478-B5EB-D520EAF09311}" type="datetimeFigureOut">
              <a:rPr lang="en-US" smtClean="0"/>
              <a:pPr/>
              <a:t>10/18/2010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A043E6-7DCD-486E-8289-A7A7A6F9EA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15D7B9-9CFF-4478-B5EB-D520EAF09311}"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043E6-7DCD-486E-8289-A7A7A6F9EA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15D7B9-9CFF-4478-B5EB-D520EAF09311}"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043E6-7DCD-486E-8289-A7A7A6F9EA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5D7B9-9CFF-4478-B5EB-D520EAF09311}" type="datetimeFigureOut">
              <a:rPr lang="en-US" smtClean="0"/>
              <a:pPr/>
              <a:t>10/18/2010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043E6-7DCD-486E-8289-A7A7A6F9EA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parknotes.com/history/european/enlightenment/terms.html" TargetMode="External"/><Relationship Id="rId2" Type="http://schemas.openxmlformats.org/officeDocument/2006/relationships/hyperlink" Target="http://europeanhistory.about.com/od/theenlightenmen1/tp/enlightenmentthinker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3143251"/>
          </a:xfrm>
        </p:spPr>
        <p:txBody>
          <a:bodyPr>
            <a:normAutofit/>
          </a:bodyPr>
          <a:lstStyle/>
          <a:p>
            <a:r>
              <a:rPr lang="en-US" sz="6600" b="1" dirty="0" smtClean="0">
                <a:latin typeface="Bookman Old Style" pitchFamily="18" charset="0"/>
              </a:rPr>
              <a:t>The Enlightenment</a:t>
            </a:r>
            <a:r>
              <a:rPr lang="en-US" dirty="0" smtClean="0">
                <a:latin typeface="Bookman Old Style" pitchFamily="18" charset="0"/>
              </a:rPr>
              <a:t/>
            </a:r>
            <a:br>
              <a:rPr lang="en-US" dirty="0" smtClean="0">
                <a:latin typeface="Bookman Old Style" pitchFamily="18" charset="0"/>
              </a:rPr>
            </a:br>
            <a:r>
              <a:rPr lang="en-US" dirty="0" smtClean="0">
                <a:latin typeface="Bookman Old Style" pitchFamily="18" charset="0"/>
              </a:rPr>
              <a:t>- The Scientific Revolution</a:t>
            </a:r>
            <a:endParaRPr lang="en-US" dirty="0">
              <a:latin typeface="Bookman Old Style" pitchFamily="18" charset="0"/>
            </a:endParaRPr>
          </a:p>
        </p:txBody>
      </p:sp>
      <p:sp>
        <p:nvSpPr>
          <p:cNvPr id="3" name="Subtitle 2"/>
          <p:cNvSpPr>
            <a:spLocks noGrp="1"/>
          </p:cNvSpPr>
          <p:nvPr>
            <p:ph type="subTitle" idx="1"/>
          </p:nvPr>
        </p:nvSpPr>
        <p:spPr>
          <a:xfrm>
            <a:off x="381000" y="4953000"/>
            <a:ext cx="8382000" cy="1143000"/>
          </a:xfrm>
        </p:spPr>
        <p:txBody>
          <a:bodyPr>
            <a:normAutofit/>
          </a:bodyPr>
          <a:lstStyle/>
          <a:p>
            <a:r>
              <a:rPr lang="en-US" dirty="0" smtClean="0">
                <a:solidFill>
                  <a:schemeClr val="tx1"/>
                </a:solidFill>
                <a:latin typeface="Bookman Old Style" pitchFamily="18" charset="0"/>
              </a:rPr>
              <a:t>Rachel Nostrant &amp; Kenneth King</a:t>
            </a:r>
            <a:endParaRPr lang="en-US" dirty="0">
              <a:solidFill>
                <a:schemeClr val="tx1"/>
              </a:solidFill>
              <a:latin typeface="Bookman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Ideas</a:t>
            </a:r>
            <a:endParaRPr lang="en-US" dirty="0"/>
          </a:p>
        </p:txBody>
      </p:sp>
      <p:sp>
        <p:nvSpPr>
          <p:cNvPr id="3" name="Content Placeholder 2"/>
          <p:cNvSpPr>
            <a:spLocks noGrp="1"/>
          </p:cNvSpPr>
          <p:nvPr>
            <p:ph idx="1"/>
          </p:nvPr>
        </p:nvSpPr>
        <p:spPr/>
        <p:txBody>
          <a:bodyPr/>
          <a:lstStyle/>
          <a:p>
            <a:r>
              <a:rPr lang="en-US" dirty="0" smtClean="0"/>
              <a:t>Toleration of anything but intolerance.</a:t>
            </a:r>
          </a:p>
          <a:p>
            <a:r>
              <a:rPr lang="en-US" dirty="0" smtClean="0"/>
              <a:t>Constant inquiry. Question everything, Nature, God, and our own human nature.</a:t>
            </a:r>
          </a:p>
          <a:p>
            <a:r>
              <a:rPr lang="en-US" dirty="0" smtClean="0"/>
              <a:t>Freedom is treasured (especially freedom of thought and speech)</a:t>
            </a:r>
          </a:p>
          <a:p>
            <a:r>
              <a:rPr lang="en-US" dirty="0" smtClean="0"/>
              <a:t>Pursuit of knowledge should be supported</a:t>
            </a:r>
          </a:p>
          <a:p>
            <a:r>
              <a:rPr lang="en-US" dirty="0" smtClean="0"/>
              <a:t>Man is the main focus, not religion.</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Ideas</a:t>
            </a:r>
            <a:endParaRPr lang="en-US" dirty="0"/>
          </a:p>
        </p:txBody>
      </p:sp>
      <p:sp>
        <p:nvSpPr>
          <p:cNvPr id="3" name="Content Placeholder 2"/>
          <p:cNvSpPr>
            <a:spLocks noGrp="1"/>
          </p:cNvSpPr>
          <p:nvPr>
            <p:ph idx="1"/>
          </p:nvPr>
        </p:nvSpPr>
        <p:spPr/>
        <p:txBody>
          <a:bodyPr/>
          <a:lstStyle/>
          <a:p>
            <a:r>
              <a:rPr lang="en-US" dirty="0" smtClean="0"/>
              <a:t>Reason vs. Sentiment (again)</a:t>
            </a:r>
          </a:p>
          <a:p>
            <a:r>
              <a:rPr lang="en-US" dirty="0" smtClean="0"/>
              <a:t>Human nature at its core. British-humans are inherently bad. French-humans are good and can perfect their existence.</a:t>
            </a:r>
          </a:p>
          <a:p>
            <a:r>
              <a:rPr lang="en-US" dirty="0" smtClean="0"/>
              <a:t>Some, in both camps, saw humans as both. </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Sciences of the Enlightenment</a:t>
            </a:r>
            <a:endParaRPr lang="en-US" dirty="0"/>
          </a:p>
        </p:txBody>
      </p:sp>
      <p:sp>
        <p:nvSpPr>
          <p:cNvPr id="3" name="Content Placeholder 2"/>
          <p:cNvSpPr>
            <a:spLocks noGrp="1"/>
          </p:cNvSpPr>
          <p:nvPr>
            <p:ph idx="1"/>
          </p:nvPr>
        </p:nvSpPr>
        <p:spPr/>
        <p:txBody>
          <a:bodyPr/>
          <a:lstStyle/>
          <a:p>
            <a:r>
              <a:rPr lang="en-US" dirty="0" smtClean="0"/>
              <a:t>Two main scientific studies in the enlightenment, natural science and political science.</a:t>
            </a:r>
          </a:p>
          <a:p>
            <a:r>
              <a:rPr lang="en-US" dirty="0" smtClean="0"/>
              <a:t>Natural focuses on the environment </a:t>
            </a:r>
            <a:r>
              <a:rPr lang="en-US" dirty="0" err="1" smtClean="0"/>
              <a:t>aorund</a:t>
            </a:r>
            <a:r>
              <a:rPr lang="en-US" dirty="0" smtClean="0"/>
              <a:t> us and humanity as a whole.</a:t>
            </a:r>
          </a:p>
          <a:p>
            <a:r>
              <a:rPr lang="en-US" dirty="0" smtClean="0"/>
              <a:t>Political focuses on government and its organization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Science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Big Players: John Locke (</a:t>
            </a:r>
            <a:r>
              <a:rPr lang="en-US" i="1" dirty="0" smtClean="0"/>
              <a:t>Magna </a:t>
            </a:r>
            <a:r>
              <a:rPr lang="en-US" i="1" dirty="0" err="1" smtClean="0"/>
              <a:t>Carta</a:t>
            </a:r>
            <a:r>
              <a:rPr lang="en-US" dirty="0" smtClean="0"/>
              <a:t>, inalienable rights) Montesquieu (Separation of powers, Checks and Balances) Rousseau (</a:t>
            </a:r>
            <a:r>
              <a:rPr lang="en-US" i="1" dirty="0" smtClean="0"/>
              <a:t>Social Contract</a:t>
            </a:r>
            <a:r>
              <a:rPr lang="en-US" dirty="0" smtClean="0"/>
              <a:t>, how decisions should be made)  Thomas Hobbes (</a:t>
            </a:r>
            <a:r>
              <a:rPr lang="en-US" i="1" dirty="0" smtClean="0"/>
              <a:t>Leviathan</a:t>
            </a:r>
            <a:r>
              <a:rPr lang="en-US" dirty="0" smtClean="0"/>
              <a:t>, monarchy is necessary for order.) </a:t>
            </a:r>
          </a:p>
          <a:p>
            <a:r>
              <a:rPr lang="en-US" dirty="0" smtClean="0"/>
              <a:t>Frequently proposed government in the hands of the people (French Revolution and British Civil War in 1680’s)</a:t>
            </a:r>
          </a:p>
          <a:p>
            <a:r>
              <a:rPr lang="en-US" dirty="0" smtClean="0"/>
              <a:t>The United States government is the by product of these philosophies. (except Hobbes’)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Science</a:t>
            </a:r>
            <a:endParaRPr lang="en-US" dirty="0"/>
          </a:p>
        </p:txBody>
      </p:sp>
      <p:sp>
        <p:nvSpPr>
          <p:cNvPr id="3" name="Content Placeholder 2"/>
          <p:cNvSpPr>
            <a:spLocks noGrp="1"/>
          </p:cNvSpPr>
          <p:nvPr>
            <p:ph idx="1"/>
          </p:nvPr>
        </p:nvSpPr>
        <p:spPr/>
        <p:txBody>
          <a:bodyPr/>
          <a:lstStyle/>
          <a:p>
            <a:r>
              <a:rPr lang="en-US" dirty="0" smtClean="0"/>
              <a:t>Big Players: Newton (gravity, laws of motion) Rene Descartes (deductive reasoning) Francis Bacon (inductive reasoning) </a:t>
            </a:r>
          </a:p>
          <a:p>
            <a:r>
              <a:rPr lang="en-US" dirty="0" smtClean="0"/>
              <a:t>Led to breakthrough’s in science and scientific study.</a:t>
            </a:r>
          </a:p>
          <a:p>
            <a:r>
              <a:rPr lang="en-US" dirty="0" smtClean="0"/>
              <a:t>Major product is Charles Darwin’s Theory of Evolution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Note !</a:t>
            </a:r>
            <a:endParaRPr lang="en-US" dirty="0"/>
          </a:p>
        </p:txBody>
      </p:sp>
      <p:sp>
        <p:nvSpPr>
          <p:cNvPr id="3" name="Content Placeholder 2"/>
          <p:cNvSpPr>
            <a:spLocks noGrp="1"/>
          </p:cNvSpPr>
          <p:nvPr>
            <p:ph idx="1"/>
          </p:nvPr>
        </p:nvSpPr>
        <p:spPr/>
        <p:txBody>
          <a:bodyPr/>
          <a:lstStyle/>
          <a:p>
            <a:r>
              <a:rPr lang="en-US" dirty="0" smtClean="0"/>
              <a:t>Diderot- Thirty-Five volume </a:t>
            </a:r>
            <a:r>
              <a:rPr lang="en-US" i="1" dirty="0" smtClean="0"/>
              <a:t>Encyclopedia</a:t>
            </a:r>
            <a:r>
              <a:rPr lang="en-US" dirty="0" smtClean="0"/>
              <a:t> a culmination of human knowledge in the arts and sciences.</a:t>
            </a:r>
          </a:p>
          <a:p>
            <a:r>
              <a:rPr lang="en-US" dirty="0" smtClean="0"/>
              <a:t>  Invention of Calculus by Newton and Leibniz</a:t>
            </a:r>
          </a:p>
          <a:p>
            <a:r>
              <a:rPr lang="en-US" dirty="0" smtClean="0"/>
              <a:t>Religion is almost completely separated from the state as a result of David Hume and Immanuel Kant’s work.</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Study Guide </a:t>
            </a:r>
            <a:endParaRPr lang="en-US" b="1" dirty="0"/>
          </a:p>
        </p:txBody>
      </p:sp>
      <p:sp>
        <p:nvSpPr>
          <p:cNvPr id="3" name="Content Placeholder 2"/>
          <p:cNvSpPr>
            <a:spLocks noGrp="1"/>
          </p:cNvSpPr>
          <p:nvPr>
            <p:ph idx="1"/>
          </p:nvPr>
        </p:nvSpPr>
        <p:spPr/>
        <p:txBody>
          <a:bodyPr/>
          <a:lstStyle/>
          <a:p>
            <a:pPr>
              <a:buNone/>
            </a:pPr>
            <a:r>
              <a:rPr lang="en-US" dirty="0" smtClean="0"/>
              <a:t>1)		Who are the major British Enlightenment philosophers?</a:t>
            </a:r>
          </a:p>
          <a:p>
            <a:pPr marL="514350" indent="-514350">
              <a:buAutoNum type="alphaLcParenR"/>
            </a:pPr>
            <a:r>
              <a:rPr lang="en-US" dirty="0" smtClean="0"/>
              <a:t>Locke and Montesquieu</a:t>
            </a:r>
          </a:p>
          <a:p>
            <a:pPr marL="514350" indent="-514350">
              <a:buAutoNum type="alphaLcParenR"/>
            </a:pPr>
            <a:r>
              <a:rPr lang="en-US" dirty="0" smtClean="0"/>
              <a:t>Newton and Voltaire</a:t>
            </a:r>
          </a:p>
          <a:p>
            <a:pPr marL="514350" indent="-514350">
              <a:buAutoNum type="alphaLcParenR"/>
            </a:pPr>
            <a:r>
              <a:rPr lang="en-US" dirty="0" smtClean="0"/>
              <a:t>Locke and Newton</a:t>
            </a:r>
          </a:p>
          <a:p>
            <a:pPr marL="514350" indent="-514350">
              <a:buAutoNum type="alphaLcParenR"/>
            </a:pPr>
            <a:r>
              <a:rPr lang="en-US" dirty="0" smtClean="0"/>
              <a:t>Hume and Kant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Guide</a:t>
            </a:r>
            <a:endParaRPr lang="en-US" dirty="0"/>
          </a:p>
        </p:txBody>
      </p:sp>
      <p:sp>
        <p:nvSpPr>
          <p:cNvPr id="3" name="Content Placeholder 2"/>
          <p:cNvSpPr>
            <a:spLocks noGrp="1"/>
          </p:cNvSpPr>
          <p:nvPr>
            <p:ph idx="1"/>
          </p:nvPr>
        </p:nvSpPr>
        <p:spPr/>
        <p:txBody>
          <a:bodyPr/>
          <a:lstStyle/>
          <a:p>
            <a:pPr marL="514350" indent="-514350">
              <a:buAutoNum type="arabicParenR" startAt="2"/>
            </a:pPr>
            <a:r>
              <a:rPr lang="en-US" dirty="0" smtClean="0"/>
              <a:t>What major European city did the movement gain momentum in?</a:t>
            </a:r>
          </a:p>
          <a:p>
            <a:pPr marL="514350" indent="-514350">
              <a:buAutoNum type="alphaLcParenR"/>
            </a:pPr>
            <a:r>
              <a:rPr lang="en-US" dirty="0" smtClean="0"/>
              <a:t>London</a:t>
            </a:r>
          </a:p>
          <a:p>
            <a:pPr marL="514350" indent="-514350">
              <a:buAutoNum type="alphaLcParenR"/>
            </a:pPr>
            <a:r>
              <a:rPr lang="en-US" dirty="0" smtClean="0"/>
              <a:t>Milan</a:t>
            </a:r>
          </a:p>
          <a:p>
            <a:pPr marL="514350" indent="-514350">
              <a:buAutoNum type="alphaLcParenR" startAt="3"/>
            </a:pPr>
            <a:r>
              <a:rPr lang="en-US" dirty="0" smtClean="0"/>
              <a:t>Rome</a:t>
            </a:r>
          </a:p>
          <a:p>
            <a:pPr marL="514350" indent="-514350">
              <a:buAutoNum type="alphaLcParenR" startAt="3"/>
            </a:pPr>
            <a:r>
              <a:rPr lang="en-US" dirty="0" smtClean="0"/>
              <a:t>Paris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Guide</a:t>
            </a:r>
            <a:endParaRPr lang="en-US" dirty="0"/>
          </a:p>
        </p:txBody>
      </p:sp>
      <p:sp>
        <p:nvSpPr>
          <p:cNvPr id="3" name="Content Placeholder 2"/>
          <p:cNvSpPr>
            <a:spLocks noGrp="1"/>
          </p:cNvSpPr>
          <p:nvPr>
            <p:ph idx="1"/>
          </p:nvPr>
        </p:nvSpPr>
        <p:spPr/>
        <p:txBody>
          <a:bodyPr/>
          <a:lstStyle/>
          <a:p>
            <a:pPr marL="514350" indent="-514350">
              <a:buAutoNum type="arabicParenR" startAt="3"/>
            </a:pPr>
            <a:r>
              <a:rPr lang="en-US" dirty="0" smtClean="0"/>
              <a:t>What were the main thoughts of Enlightenment on?</a:t>
            </a:r>
          </a:p>
          <a:p>
            <a:pPr marL="514350" indent="-514350">
              <a:buAutoNum type="alphaLcParenR"/>
            </a:pPr>
            <a:r>
              <a:rPr lang="en-US" dirty="0" smtClean="0"/>
              <a:t>wealth and family</a:t>
            </a:r>
          </a:p>
          <a:p>
            <a:pPr marL="514350" indent="-514350">
              <a:buAutoNum type="alphaLcParenR"/>
            </a:pPr>
            <a:r>
              <a:rPr lang="en-US" dirty="0" smtClean="0"/>
              <a:t>Government and science</a:t>
            </a:r>
          </a:p>
          <a:p>
            <a:pPr marL="514350" indent="-514350">
              <a:buAutoNum type="alphaLcParenR"/>
            </a:pPr>
            <a:r>
              <a:rPr lang="en-US" dirty="0" smtClean="0"/>
              <a:t>English supremacy </a:t>
            </a:r>
          </a:p>
          <a:p>
            <a:pPr marL="514350" indent="-514350">
              <a:buAutoNum type="alphaLcParenR"/>
            </a:pPr>
            <a:r>
              <a:rPr lang="en-US" dirty="0" smtClean="0"/>
              <a:t>French supremacy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Guide</a:t>
            </a:r>
            <a:endParaRPr lang="en-US" dirty="0"/>
          </a:p>
        </p:txBody>
      </p:sp>
      <p:sp>
        <p:nvSpPr>
          <p:cNvPr id="3" name="Content Placeholder 2"/>
          <p:cNvSpPr>
            <a:spLocks noGrp="1"/>
          </p:cNvSpPr>
          <p:nvPr>
            <p:ph idx="1"/>
          </p:nvPr>
        </p:nvSpPr>
        <p:spPr/>
        <p:txBody>
          <a:bodyPr/>
          <a:lstStyle/>
          <a:p>
            <a:pPr marL="514350" indent="-514350">
              <a:buAutoNum type="arabicParenR" startAt="4"/>
            </a:pPr>
            <a:r>
              <a:rPr lang="en-US" dirty="0" smtClean="0"/>
              <a:t>True/ False- Calculus was invented during the Enlightenment.</a:t>
            </a:r>
          </a:p>
          <a:p>
            <a:pPr marL="514350" indent="-514350">
              <a:buNone/>
            </a:pPr>
            <a:endParaRPr lang="en-US" dirty="0" smtClean="0"/>
          </a:p>
          <a:p>
            <a:pPr marL="514350" indent="-514350">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b="1" dirty="0" smtClean="0"/>
              <a:t>The Enlightenment- The 5W’s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What:	the intellectual movement of the 17</a:t>
            </a:r>
            <a:r>
              <a:rPr lang="en-US" baseline="30000" dirty="0" smtClean="0"/>
              <a:t>th</a:t>
            </a:r>
            <a:r>
              <a:rPr lang="en-US" dirty="0" smtClean="0"/>
              <a:t> and 18</a:t>
            </a:r>
            <a:r>
              <a:rPr lang="en-US" baseline="30000" dirty="0" smtClean="0"/>
              <a:t>th</a:t>
            </a:r>
            <a:r>
              <a:rPr lang="en-US" dirty="0" smtClean="0"/>
              <a:t> centuries marked by a celebration of the powers of the human reason, a keen interest in science, the promotion of religious toleration, desire to construct governments free of tyranny.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Guide</a:t>
            </a:r>
            <a:endParaRPr lang="en-US" dirty="0"/>
          </a:p>
        </p:txBody>
      </p:sp>
      <p:sp>
        <p:nvSpPr>
          <p:cNvPr id="3" name="Content Placeholder 2"/>
          <p:cNvSpPr>
            <a:spLocks noGrp="1"/>
          </p:cNvSpPr>
          <p:nvPr>
            <p:ph idx="1"/>
          </p:nvPr>
        </p:nvSpPr>
        <p:spPr/>
        <p:txBody>
          <a:bodyPr>
            <a:normAutofit lnSpcReduction="10000"/>
          </a:bodyPr>
          <a:lstStyle/>
          <a:p>
            <a:r>
              <a:rPr lang="en-US" dirty="0" smtClean="0"/>
              <a:t>What/ Who were the Anglophiles?</a:t>
            </a:r>
          </a:p>
          <a:p>
            <a:pPr marL="514350" indent="-514350">
              <a:buAutoNum type="alphaLcParenR"/>
            </a:pPr>
            <a:r>
              <a:rPr lang="en-US" dirty="0" smtClean="0"/>
              <a:t>A person who loves the country, culture or people of England or Britain</a:t>
            </a:r>
          </a:p>
          <a:p>
            <a:pPr marL="514350" indent="-514350">
              <a:buAutoNum type="alphaLcParenR"/>
            </a:pPr>
            <a:r>
              <a:rPr lang="en-US" dirty="0" smtClean="0"/>
              <a:t>A person who loves the country, culture or people of France</a:t>
            </a:r>
          </a:p>
          <a:p>
            <a:pPr marL="514350" indent="-514350">
              <a:buAutoNum type="alphaLcParenR"/>
            </a:pPr>
            <a:r>
              <a:rPr lang="en-US" dirty="0" smtClean="0"/>
              <a:t>A person who loves the country, culture or people of America</a:t>
            </a:r>
          </a:p>
          <a:p>
            <a:pPr marL="514350" indent="-514350">
              <a:buAutoNum type="alphaLcParenR"/>
            </a:pPr>
            <a:r>
              <a:rPr lang="en-US" dirty="0" smtClean="0"/>
              <a:t>A person who loves the country, culture or people of Prussia</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Guide Answers</a:t>
            </a:r>
            <a:endParaRPr lang="en-US" dirty="0"/>
          </a:p>
        </p:txBody>
      </p:sp>
      <p:sp>
        <p:nvSpPr>
          <p:cNvPr id="3" name="Content Placeholder 2"/>
          <p:cNvSpPr>
            <a:spLocks noGrp="1"/>
          </p:cNvSpPr>
          <p:nvPr>
            <p:ph idx="1"/>
          </p:nvPr>
        </p:nvSpPr>
        <p:spPr>
          <a:xfrm>
            <a:off x="457200" y="1295400"/>
            <a:ext cx="8229600" cy="4525963"/>
          </a:xfrm>
        </p:spPr>
        <p:txBody>
          <a:bodyPr/>
          <a:lstStyle/>
          <a:p>
            <a:pPr marL="514350" indent="-514350">
              <a:buAutoNum type="arabicParenR"/>
            </a:pPr>
            <a:r>
              <a:rPr lang="en-US" dirty="0" smtClean="0"/>
              <a:t>C -Locke and Newton</a:t>
            </a:r>
          </a:p>
          <a:p>
            <a:pPr marL="514350" indent="-514350">
              <a:buAutoNum type="arabicParenR"/>
            </a:pPr>
            <a:r>
              <a:rPr lang="en-US" dirty="0" smtClean="0"/>
              <a:t>D -Paris</a:t>
            </a:r>
          </a:p>
          <a:p>
            <a:pPr marL="514350" indent="-514350">
              <a:buAutoNum type="arabicParenR"/>
            </a:pPr>
            <a:r>
              <a:rPr lang="en-US" dirty="0" smtClean="0"/>
              <a:t>B -Government and science</a:t>
            </a:r>
          </a:p>
          <a:p>
            <a:pPr marL="514350" indent="-514350">
              <a:buAutoNum type="arabicParenR"/>
            </a:pPr>
            <a:r>
              <a:rPr lang="en-US" dirty="0" smtClean="0"/>
              <a:t>True </a:t>
            </a:r>
          </a:p>
          <a:p>
            <a:pPr marL="514350" indent="-514350">
              <a:buAutoNum type="arabicParenR"/>
            </a:pPr>
            <a:r>
              <a:rPr lang="en-US" dirty="0" smtClean="0"/>
              <a:t>A- A person who loves the country, culture or people of England or Britain</a:t>
            </a:r>
          </a:p>
          <a:p>
            <a:pPr marL="514350" indent="-514350">
              <a:buAutoNum type="arabicParenR"/>
            </a:pPr>
            <a:endParaRPr lang="en-US" dirty="0" smtClean="0"/>
          </a:p>
          <a:p>
            <a:pPr marL="514350" indent="-514350">
              <a:buAutoNum type="arabicParenR"/>
            </a:pPr>
            <a:endParaRPr lang="en-US" dirty="0" smtClean="0"/>
          </a:p>
          <a:p>
            <a:pPr marL="514350" indent="-514350">
              <a:buAutoNum type="arabicParen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 </a:t>
            </a:r>
            <a:endParaRPr lang="en-US" dirty="0"/>
          </a:p>
        </p:txBody>
      </p:sp>
      <p:sp>
        <p:nvSpPr>
          <p:cNvPr id="3" name="Content Placeholder 2"/>
          <p:cNvSpPr>
            <a:spLocks noGrp="1"/>
          </p:cNvSpPr>
          <p:nvPr>
            <p:ph idx="1"/>
          </p:nvPr>
        </p:nvSpPr>
        <p:spPr/>
        <p:txBody>
          <a:bodyPr>
            <a:normAutofit/>
          </a:bodyPr>
          <a:lstStyle/>
          <a:p>
            <a:r>
              <a:rPr lang="en-US" sz="1600" dirty="0" smtClean="0">
                <a:hlinkClick r:id="rId2"/>
              </a:rPr>
              <a:t>http://europeanhistory.about.com/od/theenlightenmen1/tp/enlightenmentthinkers.htm</a:t>
            </a:r>
            <a:endParaRPr lang="en-US" sz="1600" dirty="0" smtClean="0"/>
          </a:p>
          <a:p>
            <a:endParaRPr lang="en-US" sz="1600" dirty="0" smtClean="0"/>
          </a:p>
          <a:p>
            <a:r>
              <a:rPr lang="en-US" sz="1400" dirty="0" smtClean="0"/>
              <a:t>PHILOSOPHY NOW ,March/April 2003, pp. 17-19 , Copyright © 2003 by Toni Vogel Carey. First published in PHILOSOPHY NOW. March/April 2003. Reprinted by permission of Stuart Bernstein Representation for Artists, New York. All rights reserved</a:t>
            </a:r>
          </a:p>
          <a:p>
            <a:r>
              <a:rPr lang="en-US" sz="1400" dirty="0" smtClean="0">
                <a:hlinkClick r:id="rId3"/>
              </a:rPr>
              <a:t>http://www.sparknotes.com/history/european/enlightenment/terms.html</a:t>
            </a:r>
            <a:endParaRPr lang="en-US" sz="1400" dirty="0" smtClean="0"/>
          </a:p>
          <a:p>
            <a:r>
              <a:rPr lang="en-US" sz="1400" dirty="0" smtClean="0"/>
              <a:t>http://en.wiktionary.org/wiki/anglophile</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t>The 5W’s</a:t>
            </a:r>
            <a:endParaRPr lang="en-US" b="1" dirty="0"/>
          </a:p>
        </p:txBody>
      </p:sp>
      <p:sp>
        <p:nvSpPr>
          <p:cNvPr id="3" name="Content Placeholder 2"/>
          <p:cNvSpPr>
            <a:spLocks noGrp="1"/>
          </p:cNvSpPr>
          <p:nvPr>
            <p:ph idx="1"/>
          </p:nvPr>
        </p:nvSpPr>
        <p:spPr>
          <a:xfrm>
            <a:off x="457200" y="1752600"/>
            <a:ext cx="8229600" cy="4525963"/>
          </a:xfrm>
        </p:spPr>
        <p:txBody>
          <a:bodyPr/>
          <a:lstStyle/>
          <a:p>
            <a:r>
              <a:rPr lang="en-US" dirty="0" smtClean="0"/>
              <a:t>When:	17</a:t>
            </a:r>
            <a:r>
              <a:rPr lang="en-US" baseline="30000" dirty="0" smtClean="0"/>
              <a:t>th</a:t>
            </a:r>
            <a:r>
              <a:rPr lang="en-US" dirty="0" smtClean="0"/>
              <a:t> and 18</a:t>
            </a:r>
            <a:r>
              <a:rPr lang="en-US" baseline="30000" dirty="0" smtClean="0"/>
              <a:t>th</a:t>
            </a:r>
            <a:r>
              <a:rPr lang="en-US" dirty="0" smtClean="0"/>
              <a:t> Centuries</a:t>
            </a:r>
          </a:p>
          <a:p>
            <a:r>
              <a:rPr lang="en-US" dirty="0" smtClean="0"/>
              <a:t>Where:	Europe (mostly Great Britain and France) and America</a:t>
            </a:r>
          </a:p>
          <a:p>
            <a:r>
              <a:rPr lang="en-US" dirty="0" smtClean="0"/>
              <a:t>Why:	Questions and experimentation on government, lifestyle, etc.</a:t>
            </a:r>
          </a:p>
          <a:p>
            <a:r>
              <a:rPr lang="en-US" dirty="0" smtClean="0"/>
              <a:t>How:	Through experimentation, and “breathing room” from the various governments, making possibilities limitless.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5W’s- Who</a:t>
            </a:r>
            <a:endParaRPr lang="en-US" b="1" dirty="0"/>
          </a:p>
        </p:txBody>
      </p:sp>
      <p:sp>
        <p:nvSpPr>
          <p:cNvPr id="3" name="Content Placeholder 2"/>
          <p:cNvSpPr>
            <a:spLocks noGrp="1"/>
          </p:cNvSpPr>
          <p:nvPr>
            <p:ph idx="1"/>
          </p:nvPr>
        </p:nvSpPr>
        <p:spPr/>
        <p:txBody>
          <a:bodyPr>
            <a:normAutofit/>
          </a:bodyPr>
          <a:lstStyle/>
          <a:p>
            <a:pPr>
              <a:buNone/>
            </a:pPr>
            <a:r>
              <a:rPr lang="en-US" sz="2400" b="1" dirty="0" smtClean="0"/>
              <a:t>Hume, David 1711 – 1776</a:t>
            </a:r>
          </a:p>
          <a:p>
            <a:r>
              <a:rPr lang="en-US" sz="2200" dirty="0" smtClean="0"/>
              <a:t>Building his career after a nervous breakdown, Hume gained attention for his </a:t>
            </a:r>
            <a:r>
              <a:rPr lang="en-US" sz="2200" i="1" dirty="0" smtClean="0"/>
              <a:t>History of England</a:t>
            </a:r>
            <a:r>
              <a:rPr lang="en-US" sz="2200" dirty="0" smtClean="0"/>
              <a:t> and established a name for himself among Enlightenment thinkers while working at the British embassy in Paris. His best known work is the full three volumes of the </a:t>
            </a:r>
            <a:r>
              <a:rPr lang="en-US" sz="2200" i="1" dirty="0" smtClean="0"/>
              <a:t>Treatise of  Human Nature</a:t>
            </a:r>
            <a:r>
              <a:rPr lang="en-US" sz="2200" dirty="0" smtClean="0"/>
              <a:t>.</a:t>
            </a:r>
            <a:endParaRPr lang="en-US" dirty="0" smtClean="0"/>
          </a:p>
          <a:p>
            <a:pPr>
              <a:buNone/>
            </a:pPr>
            <a:r>
              <a:rPr lang="en-US" sz="2400" b="1" dirty="0" smtClean="0"/>
              <a:t>Kant, Immanuel 1724 – 1804</a:t>
            </a:r>
          </a:p>
          <a:p>
            <a:r>
              <a:rPr lang="en-US" sz="2200" dirty="0" smtClean="0"/>
              <a:t>A Prussian who studied at the University of Konigsberg, Kant became a professor of mathematics and philosophy. </a:t>
            </a:r>
            <a:r>
              <a:rPr lang="en-US" sz="2200" i="1" dirty="0" smtClean="0"/>
              <a:t>The Critique of Pure Reason</a:t>
            </a:r>
            <a:r>
              <a:rPr lang="en-US" sz="2200" dirty="0" smtClean="0"/>
              <a:t>, arguably his most famous work, is one of several key Enlightenment texts, including his era defining essay </a:t>
            </a:r>
            <a:r>
              <a:rPr lang="en-US" sz="2200" i="1" dirty="0" smtClean="0"/>
              <a:t>What is Enlightenment?</a:t>
            </a:r>
            <a:endParaRPr lang="en-US"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5W’s- Who</a:t>
            </a:r>
            <a:endParaRPr lang="en-US" b="1" dirty="0"/>
          </a:p>
        </p:txBody>
      </p:sp>
      <p:sp>
        <p:nvSpPr>
          <p:cNvPr id="3" name="Content Placeholder 2"/>
          <p:cNvSpPr>
            <a:spLocks noGrp="1"/>
          </p:cNvSpPr>
          <p:nvPr>
            <p:ph idx="1"/>
          </p:nvPr>
        </p:nvSpPr>
        <p:spPr/>
        <p:txBody>
          <a:bodyPr>
            <a:normAutofit fontScale="85000" lnSpcReduction="20000"/>
          </a:bodyPr>
          <a:lstStyle/>
          <a:p>
            <a:pPr>
              <a:buNone/>
            </a:pPr>
            <a:r>
              <a:rPr lang="en-US" sz="2800" b="1" dirty="0" smtClean="0"/>
              <a:t>Locke, John 1632 – 1704</a:t>
            </a:r>
          </a:p>
          <a:p>
            <a:r>
              <a:rPr lang="en-US" sz="2400" dirty="0" smtClean="0"/>
              <a:t>A key thinker of the early Enlightenment, English Locke was educated at Oxford. His </a:t>
            </a:r>
            <a:r>
              <a:rPr lang="en-US" sz="2400" i="1" dirty="0" smtClean="0"/>
              <a:t>Essay Concerning Human Understanding</a:t>
            </a:r>
            <a:r>
              <a:rPr lang="en-US" sz="2400" dirty="0" smtClean="0"/>
              <a:t> of 1690 challenged Descartes’ views and influenced later thinkers, and he helped pioneer views on toleration and produced views on government which would underpin later thinkers. Locke was forced to flee England for Holland in 1683 because of his links to plots against the king.</a:t>
            </a:r>
          </a:p>
          <a:p>
            <a:pPr>
              <a:buNone/>
            </a:pPr>
            <a:r>
              <a:rPr lang="en-US" sz="2800" b="1" dirty="0" smtClean="0"/>
              <a:t>Montesquieu, Charles-Louis 1689 – 1755</a:t>
            </a:r>
          </a:p>
          <a:p>
            <a:r>
              <a:rPr lang="en-US" sz="2400" dirty="0" smtClean="0"/>
              <a:t>Born into a prominent legal family, Montesquieu was a lawyer and president of the Bordeaux Parliament. He first came to the attention of the Parisian literary world with his satire </a:t>
            </a:r>
            <a:r>
              <a:rPr lang="en-US" sz="2400" i="1" dirty="0" smtClean="0"/>
              <a:t>Persian Letters</a:t>
            </a:r>
            <a:r>
              <a:rPr lang="en-US" sz="2400" dirty="0" smtClean="0"/>
              <a:t>, which tackled French institutions and the “Orient”, but is best known for </a:t>
            </a:r>
            <a:r>
              <a:rPr lang="en-US" sz="2400" i="1" dirty="0" smtClean="0"/>
              <a:t>Esprit des Lois</a:t>
            </a:r>
            <a:r>
              <a:rPr lang="en-US" sz="2400" dirty="0" smtClean="0"/>
              <a:t>, or </a:t>
            </a:r>
            <a:r>
              <a:rPr lang="en-US" sz="2400" i="1" dirty="0" smtClean="0"/>
              <a:t>The Spirit of the Laws</a:t>
            </a:r>
            <a:r>
              <a:rPr lang="en-US" sz="2400" dirty="0" smtClean="0"/>
              <a:t>. Published in 1748, this was an examination of different forms of government which became one of the most widely disseminated works of the Enlightenment, especially after the church added it to their banned list in 1751.</a:t>
            </a:r>
            <a:endParaRPr lang="en-US" sz="2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5W’s- Who</a:t>
            </a:r>
            <a:endParaRPr lang="en-US" b="1" dirty="0"/>
          </a:p>
        </p:txBody>
      </p:sp>
      <p:sp>
        <p:nvSpPr>
          <p:cNvPr id="3" name="Content Placeholder 2"/>
          <p:cNvSpPr>
            <a:spLocks noGrp="1"/>
          </p:cNvSpPr>
          <p:nvPr>
            <p:ph idx="1"/>
          </p:nvPr>
        </p:nvSpPr>
        <p:spPr/>
        <p:txBody>
          <a:bodyPr>
            <a:normAutofit/>
          </a:bodyPr>
          <a:lstStyle/>
          <a:p>
            <a:pPr>
              <a:buNone/>
            </a:pPr>
            <a:r>
              <a:rPr lang="en-US" sz="2400" b="1" dirty="0" smtClean="0"/>
              <a:t>Newton, Isaac 1642 – 1727</a:t>
            </a:r>
          </a:p>
          <a:p>
            <a:r>
              <a:rPr lang="en-US" sz="2000" dirty="0" smtClean="0"/>
              <a:t>Although involved in alchemy and theology, it is Newton’s scientific and mathematical achievements for which he is chiefly recognized. The methodology and ideas he set forth in key works like the Principia helped forge a new model for “natural philosophy” which the thinkers of the Enlightenment tried to apply to humanity and society.</a:t>
            </a:r>
          </a:p>
          <a:p>
            <a:pPr>
              <a:buNone/>
            </a:pPr>
            <a:r>
              <a:rPr lang="en-US" sz="2400" b="1" dirty="0" smtClean="0"/>
              <a:t>Voltaire, François-Marie 1694 – 1778</a:t>
            </a:r>
          </a:p>
          <a:p>
            <a:r>
              <a:rPr lang="en-US" sz="2000" dirty="0" smtClean="0"/>
              <a:t>Voltaire is one of, if not the, most dominant Enlightenment figures, and his death is sometimes cited as the end of the period. He was imprisoned early in his career for his satires and spent time exiled in England before a brief period as court historiographer to the French king. After this he continued to travel, finally settling on the Swiss border. He is perhaps best known today for his satire </a:t>
            </a:r>
            <a:r>
              <a:rPr lang="en-US" sz="2000" i="1" dirty="0" smtClean="0"/>
              <a:t>Candide</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Comparisons</a:t>
            </a:r>
            <a:endParaRPr lang="en-US" b="1" dirty="0"/>
          </a:p>
        </p:txBody>
      </p:sp>
      <p:sp>
        <p:nvSpPr>
          <p:cNvPr id="3" name="Content Placeholder 2"/>
          <p:cNvSpPr>
            <a:spLocks noGrp="1"/>
          </p:cNvSpPr>
          <p:nvPr>
            <p:ph idx="1"/>
          </p:nvPr>
        </p:nvSpPr>
        <p:spPr/>
        <p:txBody>
          <a:bodyPr/>
          <a:lstStyle/>
          <a:p>
            <a:r>
              <a:rPr lang="en-US" dirty="0" smtClean="0"/>
              <a:t>British vs. French</a:t>
            </a:r>
          </a:p>
          <a:p>
            <a:r>
              <a:rPr lang="en-US" dirty="0" smtClean="0"/>
              <a:t>Natural vs. Political Science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Enlightenment</a:t>
            </a:r>
            <a:endParaRPr lang="en-US" dirty="0"/>
          </a:p>
        </p:txBody>
      </p:sp>
      <p:sp>
        <p:nvSpPr>
          <p:cNvPr id="3" name="Content Placeholder 2"/>
          <p:cNvSpPr>
            <a:spLocks noGrp="1"/>
          </p:cNvSpPr>
          <p:nvPr>
            <p:ph idx="1"/>
          </p:nvPr>
        </p:nvSpPr>
        <p:spPr/>
        <p:txBody>
          <a:bodyPr/>
          <a:lstStyle/>
          <a:p>
            <a:r>
              <a:rPr lang="en-US" dirty="0" smtClean="0"/>
              <a:t>“Reason is to the philosopher what grace is to the Christian” –Diderot</a:t>
            </a:r>
          </a:p>
          <a:p>
            <a:r>
              <a:rPr lang="en-US" dirty="0" smtClean="0"/>
              <a:t>Reason is paramount to French enlightenment thinkers. Drive and instinct have little to do with it. (Think Vulcan) </a:t>
            </a:r>
          </a:p>
          <a:p>
            <a:r>
              <a:rPr lang="en-US" dirty="0" smtClean="0"/>
              <a:t>The enlightenment is considered by many to have started with the French and led primarily by them.</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Enlightenment</a:t>
            </a:r>
            <a:endParaRPr lang="en-US" dirty="0"/>
          </a:p>
        </p:txBody>
      </p:sp>
      <p:sp>
        <p:nvSpPr>
          <p:cNvPr id="3" name="Content Placeholder 2"/>
          <p:cNvSpPr>
            <a:spLocks noGrp="1"/>
          </p:cNvSpPr>
          <p:nvPr>
            <p:ph idx="1"/>
          </p:nvPr>
        </p:nvSpPr>
        <p:spPr/>
        <p:txBody>
          <a:bodyPr/>
          <a:lstStyle/>
          <a:p>
            <a:r>
              <a:rPr lang="en-US" dirty="0" smtClean="0"/>
              <a:t>“Reason is, and ought only to be the slave of the passions, and can never pretend to any other office then to serve and obey them.” –Hume</a:t>
            </a:r>
          </a:p>
          <a:p>
            <a:r>
              <a:rPr lang="en-US" dirty="0" smtClean="0"/>
              <a:t>The British enlightenment is driven by desire and instinct without which, they claim, we would not even be able to get out of bed</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64B7561EB7514FBD93D70320871FAA" ma:contentTypeVersion="0" ma:contentTypeDescription="Create a new document." ma:contentTypeScope="" ma:versionID="b7400ec1a370f36a16e4e0018aeedeb2">
  <xsd:schema xmlns:xsd="http://www.w3.org/2001/XMLSchema" xmlns:p="http://schemas.microsoft.com/office/2006/metadata/properties" xmlns:ns2="56B76450-B71E-4F51-BD93-D70320871FAA" targetNamespace="http://schemas.microsoft.com/office/2006/metadata/properties" ma:root="true" ma:fieldsID="8306d6bd066a6d92d469b7fefae47e8b" ns2:_="">
    <xsd:import namespace="56B76450-B71E-4F51-BD93-D70320871FAA"/>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56B76450-B71E-4F51-BD93-D70320871FAA"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Class xmlns="56B76450-B71E-4F51-BD93-D70320871FAA" xsi:nil="true"/>
    <Due_x0020_Date xmlns="56B76450-B71E-4F51-BD93-D70320871FAA" xsi:nil="true"/>
    <Teacher xmlns="56B76450-B71E-4F51-BD93-D70320871FAA" xsi:nil="true"/>
  </documentManagement>
</p:properties>
</file>

<file path=customXml/itemProps1.xml><?xml version="1.0" encoding="utf-8"?>
<ds:datastoreItem xmlns:ds="http://schemas.openxmlformats.org/officeDocument/2006/customXml" ds:itemID="{B70EB768-654E-41DA-A654-E6CD7E52F3CB}">
  <ds:schemaRefs>
    <ds:schemaRef ds:uri="http://schemas.microsoft.com/sharepoint/v3/contenttype/forms"/>
  </ds:schemaRefs>
</ds:datastoreItem>
</file>

<file path=customXml/itemProps2.xml><?xml version="1.0" encoding="utf-8"?>
<ds:datastoreItem xmlns:ds="http://schemas.openxmlformats.org/officeDocument/2006/customXml" ds:itemID="{FE20DBB5-00DA-45CD-B363-CEF10CA700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B76450-B71E-4F51-BD93-D70320871FA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9AB52B3D-BB9A-4D1F-B68F-6C1368B949B4}">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56B76450-B71E-4F51-BD93-D70320871FAA"/>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961</TotalTime>
  <Words>1088</Words>
  <Application>Microsoft Office PowerPoint</Application>
  <PresentationFormat>On-screen Show (4:3)</PresentationFormat>
  <Paragraphs>100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Enlightenment - The Scientific Revolution</vt:lpstr>
      <vt:lpstr>The Enlightenment- The 5W’s</vt:lpstr>
      <vt:lpstr>The 5W’s</vt:lpstr>
      <vt:lpstr>The 5W’s- Who</vt:lpstr>
      <vt:lpstr>The 5W’s- Who</vt:lpstr>
      <vt:lpstr>The 5W’s- Who</vt:lpstr>
      <vt:lpstr>Comparisons</vt:lpstr>
      <vt:lpstr>French Enlightenment</vt:lpstr>
      <vt:lpstr>British Enlightenment</vt:lpstr>
      <vt:lpstr>Similar Ideas</vt:lpstr>
      <vt:lpstr>Opposing Ideas</vt:lpstr>
      <vt:lpstr>The Sciences of the Enlightenment</vt:lpstr>
      <vt:lpstr>Political Science</vt:lpstr>
      <vt:lpstr>Natural Science</vt:lpstr>
      <vt:lpstr>Take Note !</vt:lpstr>
      <vt:lpstr>Study Guide </vt:lpstr>
      <vt:lpstr>Study Guide</vt:lpstr>
      <vt:lpstr>Study Guide</vt:lpstr>
      <vt:lpstr>Study Guide</vt:lpstr>
      <vt:lpstr>Study Guide</vt:lpstr>
      <vt:lpstr>Study Guide Answers</vt:lpstr>
      <vt:lpstr>Citations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Enlightenment - The Scientific Revolution</dc:title>
  <dc:creator>Rachel Nostrant</dc:creator>
  <cp:lastModifiedBy>ecdemott</cp:lastModifiedBy>
  <cp:revision>4</cp:revision>
  <dcterms:created xsi:type="dcterms:W3CDTF">2010-10-03T21:39:10Z</dcterms:created>
  <dcterms:modified xsi:type="dcterms:W3CDTF">2010-10-18T15:47:56Z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0x0101005064B7561EB7514FBD93D70320871FAA</vt:lpwstr>
  </property>
</Properties>
</file>