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8"/>
  </p:handoutMasterIdLst>
  <p:sldIdLst>
    <p:sldId id="256" r:id="rId2"/>
    <p:sldId id="257" r:id="rId3"/>
    <p:sldId id="258" r:id="rId4"/>
    <p:sldId id="259" r:id="rId5"/>
    <p:sldId id="270" r:id="rId6"/>
    <p:sldId id="260" r:id="rId7"/>
    <p:sldId id="272" r:id="rId8"/>
    <p:sldId id="262" r:id="rId9"/>
    <p:sldId id="261" r:id="rId10"/>
    <p:sldId id="273" r:id="rId11"/>
    <p:sldId id="264" r:id="rId12"/>
    <p:sldId id="265" r:id="rId13"/>
    <p:sldId id="266" r:id="rId14"/>
    <p:sldId id="267" r:id="rId15"/>
    <p:sldId id="268" r:id="rId16"/>
    <p:sldId id="269" r:id="rId17"/>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301FFDF8-280F-4D0C-AE22-D4742F1A9DDD}" type="datetimeFigureOut">
              <a:rPr lang="en-US"/>
              <a:pPr>
                <a:defRPr/>
              </a:pPr>
              <a:t>12/4/2009</a:t>
            </a:fld>
            <a:endParaRPr lang="en-US" dirty="0"/>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pPr>
              <a:defRPr/>
            </a:pPr>
            <a:fld id="{9E2BDAF5-69E4-45DC-BCDA-C60FBE22FA7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dirty="0"/>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B87EC65B-189E-4E71-BDBD-31E0E9D3818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CB1EDADC-9936-45CF-9B32-C95965B786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1AA2573D-0C79-41BC-9C65-CF6ED3D266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D0B22B56-8B80-4340-B659-4113CE7D94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BB4752AA-451D-4F9B-B2FD-05AF1DF1093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3924300"/>
            <a:ext cx="81534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dirty="0"/>
          </a:p>
        </p:txBody>
      </p:sp>
      <p:sp>
        <p:nvSpPr>
          <p:cNvPr id="7"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ln/>
        </p:spPr>
        <p:txBody>
          <a:bodyPr/>
          <a:lstStyle>
            <a:lvl1pPr>
              <a:defRPr/>
            </a:lvl1pPr>
          </a:lstStyle>
          <a:p>
            <a:pPr>
              <a:defRPr/>
            </a:pPr>
            <a:fld id="{04E4AA83-9625-47B7-9C6B-623C426B7AA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058CFA7F-ABAD-41B8-83C0-FE09CC5F3AC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6DAFF4B-4555-4F83-9423-A8F6D27A63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22252879-1F22-49A5-AA2D-75216807613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00D18B05-CD63-4127-A27C-A6399B2A957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43A31155-3C85-439A-9BE4-66411A9C0A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CAB1D6CD-9889-4D94-A841-45E840037B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0EE02455-8982-441F-8C3E-9E23A152795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57C7A9A4-8763-434E-9996-9DB85E954F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409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410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410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dirty="0"/>
            </a:p>
          </p:txBody>
        </p:sp>
      </p:grpSp>
      <p:sp>
        <p:nvSpPr>
          <p:cNvPr id="1027"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pPr>
              <a:defRPr/>
            </a:pPr>
            <a:endParaRPr lang="en-US" dirty="0"/>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endParaRPr lang="en-US" dirty="0"/>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2D1F29BD-FF40-49C5-81BD-98B867AAF21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Paradox of Independence</a:t>
            </a:r>
          </a:p>
        </p:txBody>
      </p:sp>
      <p:sp>
        <p:nvSpPr>
          <p:cNvPr id="3075" name="Rectangle 3"/>
          <p:cNvSpPr>
            <a:spLocks noGrp="1" noChangeArrowheads="1"/>
          </p:cNvSpPr>
          <p:nvPr>
            <p:ph type="subTitle" idx="1"/>
          </p:nvPr>
        </p:nvSpPr>
        <p:spPr/>
        <p:txBody>
          <a:bodyPr/>
          <a:lstStyle/>
          <a:p>
            <a:pPr eaLnBrk="1" hangingPunct="1"/>
            <a:r>
              <a:rPr lang="en-US" dirty="0" smtClean="0"/>
              <a:t>Historical Foundations for Modern Latin America: A Brief Introduction to 19</a:t>
            </a:r>
            <a:r>
              <a:rPr lang="en-US" baseline="30000" dirty="0" smtClean="0"/>
              <a:t>th</a:t>
            </a:r>
            <a:r>
              <a:rPr lang="en-US" dirty="0" smtClean="0"/>
              <a:t>-Century Latin America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Revolutionary?</a:t>
            </a:r>
            <a:endParaRPr lang="en-US" dirty="0"/>
          </a:p>
        </p:txBody>
      </p:sp>
      <p:sp>
        <p:nvSpPr>
          <p:cNvPr id="4" name="Content Placeholder 3"/>
          <p:cNvSpPr>
            <a:spLocks noGrp="1"/>
          </p:cNvSpPr>
          <p:nvPr>
            <p:ph sz="half" idx="2"/>
          </p:nvPr>
        </p:nvSpPr>
        <p:spPr>
          <a:xfrm>
            <a:off x="4267200" y="1828800"/>
            <a:ext cx="4572000" cy="4038600"/>
          </a:xfrm>
        </p:spPr>
        <p:txBody>
          <a:bodyPr/>
          <a:lstStyle/>
          <a:p>
            <a:pPr>
              <a:buNone/>
            </a:pPr>
            <a:r>
              <a:rPr lang="en-US" dirty="0" smtClean="0"/>
              <a:t>Father  Morelos’ manifesto:</a:t>
            </a:r>
          </a:p>
          <a:p>
            <a:pPr>
              <a:buFont typeface="Wingdings" pitchFamily="2" charset="2"/>
              <a:buChar char="Ø"/>
            </a:pPr>
            <a:r>
              <a:rPr lang="en-US" dirty="0" smtClean="0"/>
              <a:t>Roman Catholicism Official Religion </a:t>
            </a:r>
          </a:p>
          <a:p>
            <a:pPr>
              <a:buFont typeface="Wingdings" pitchFamily="2" charset="2"/>
              <a:buChar char="Ø"/>
            </a:pPr>
            <a:r>
              <a:rPr lang="en-US" dirty="0" smtClean="0"/>
              <a:t>Sovereignty of the People</a:t>
            </a:r>
          </a:p>
          <a:p>
            <a:pPr>
              <a:buFont typeface="Wingdings" pitchFamily="2" charset="2"/>
              <a:buChar char="Ø"/>
            </a:pPr>
            <a:r>
              <a:rPr lang="en-US" dirty="0" smtClean="0"/>
              <a:t>American-born eligibility for Public Employment </a:t>
            </a:r>
          </a:p>
          <a:p>
            <a:pPr>
              <a:buNone/>
            </a:pPr>
            <a:r>
              <a:rPr lang="en-US" dirty="0" smtClean="0"/>
              <a:t> </a:t>
            </a:r>
          </a:p>
          <a:p>
            <a:pPr>
              <a:buNone/>
            </a:pPr>
            <a:endParaRPr lang="en-US" dirty="0"/>
          </a:p>
        </p:txBody>
      </p:sp>
      <p:pic>
        <p:nvPicPr>
          <p:cNvPr id="7" name="Content Placeholder 6" descr="territory.jpg"/>
          <p:cNvPicPr>
            <a:picLocks noGrp="1" noChangeAspect="1"/>
          </p:cNvPicPr>
          <p:nvPr>
            <p:ph sz="half" idx="1"/>
          </p:nvPr>
        </p:nvPicPr>
        <p:blipFill>
          <a:blip r:embed="rId2" cstate="print"/>
          <a:stretch>
            <a:fillRect/>
          </a:stretch>
        </p:blipFill>
        <p:spPr>
          <a:xfrm>
            <a:off x="533400" y="2262380"/>
            <a:ext cx="3505200" cy="317144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Age of Anarchy 1822-1855</a:t>
            </a:r>
          </a:p>
        </p:txBody>
      </p:sp>
      <p:sp>
        <p:nvSpPr>
          <p:cNvPr id="22532" name="Rectangle 4"/>
          <p:cNvSpPr>
            <a:spLocks noGrp="1" noChangeArrowheads="1"/>
          </p:cNvSpPr>
          <p:nvPr>
            <p:ph type="body" sz="half" idx="1"/>
          </p:nvPr>
        </p:nvSpPr>
        <p:spPr>
          <a:xfrm>
            <a:off x="533400" y="2286000"/>
            <a:ext cx="4000500" cy="3581400"/>
          </a:xfrm>
        </p:spPr>
        <p:txBody>
          <a:bodyPr/>
          <a:lstStyle/>
          <a:p>
            <a:pPr eaLnBrk="1" hangingPunct="1">
              <a:buFont typeface="Wingdings" pitchFamily="2" charset="2"/>
              <a:buNone/>
              <a:defRPr/>
            </a:pPr>
            <a:r>
              <a:rPr lang="en-US" sz="2700" dirty="0" smtClean="0">
                <a:effectLst>
                  <a:outerShdw blurRad="38100" dist="38100" dir="2700000" algn="tl">
                    <a:srgbClr val="666633"/>
                  </a:outerShdw>
                </a:effectLst>
              </a:rPr>
              <a:t>	Mexico’s , Caudillos &amp; Regionalism</a:t>
            </a:r>
          </a:p>
          <a:p>
            <a:pPr eaLnBrk="1" hangingPunct="1">
              <a:defRPr/>
            </a:pPr>
            <a:r>
              <a:rPr lang="en-US" sz="2700" dirty="0" smtClean="0">
                <a:effectLst>
                  <a:outerShdw blurRad="38100" dist="38100" dir="2700000" algn="tl">
                    <a:srgbClr val="666633"/>
                  </a:outerShdw>
                </a:effectLst>
              </a:rPr>
              <a:t>38 Changes in Power</a:t>
            </a:r>
          </a:p>
          <a:p>
            <a:pPr eaLnBrk="1" hangingPunct="1">
              <a:defRPr/>
            </a:pPr>
            <a:r>
              <a:rPr lang="en-US" sz="2700" dirty="0" smtClean="0">
                <a:effectLst>
                  <a:outerShdw blurRad="38100" dist="38100" dir="2700000" algn="tl">
                    <a:srgbClr val="666633"/>
                  </a:outerShdw>
                </a:effectLst>
              </a:rPr>
              <a:t>23 Different Leaders</a:t>
            </a:r>
          </a:p>
        </p:txBody>
      </p:sp>
      <p:pic>
        <p:nvPicPr>
          <p:cNvPr id="11268" name="Picture 11" descr="map-mexico"/>
          <p:cNvPicPr>
            <a:picLocks noGrp="1" noChangeAspect="1" noChangeArrowheads="1"/>
          </p:cNvPicPr>
          <p:nvPr>
            <p:ph sz="half" idx="2"/>
          </p:nvPr>
        </p:nvPicPr>
        <p:blipFill>
          <a:blip r:embed="rId2" cstate="print"/>
          <a:srcRect/>
          <a:stretch>
            <a:fillRect/>
          </a:stretch>
        </p:blipFill>
        <p:spPr>
          <a:xfrm>
            <a:off x="4572000" y="1981200"/>
            <a:ext cx="4000500" cy="30035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 calcmode="lin" valueType="num">
                                      <p:cBhvr additive="base">
                                        <p:cTn id="7" dur="20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53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anim calcmode="lin" valueType="num">
                                      <p:cBhvr additive="base">
                                        <p:cTn id="11" dur="20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Sugar Kingdom: Cuba’s Gold</a:t>
            </a:r>
          </a:p>
        </p:txBody>
      </p:sp>
      <p:sp>
        <p:nvSpPr>
          <p:cNvPr id="12291" name="Rectangle 5"/>
          <p:cNvSpPr>
            <a:spLocks noGrp="1" noChangeArrowheads="1"/>
          </p:cNvSpPr>
          <p:nvPr>
            <p:ph type="body" sz="half" idx="2"/>
          </p:nvPr>
        </p:nvSpPr>
        <p:spPr>
          <a:xfrm>
            <a:off x="6096000" y="1752600"/>
            <a:ext cx="2095500" cy="4191000"/>
          </a:xfrm>
        </p:spPr>
        <p:txBody>
          <a:bodyPr/>
          <a:lstStyle/>
          <a:p>
            <a:pPr eaLnBrk="1" hangingPunct="1">
              <a:buFont typeface="Wingdings" pitchFamily="2" charset="2"/>
              <a:buNone/>
            </a:pPr>
            <a:r>
              <a:rPr lang="en-US" sz="2700" dirty="0" smtClean="0"/>
              <a:t>	</a:t>
            </a:r>
            <a:r>
              <a:rPr lang="en-US" sz="2700" b="1" i="1" dirty="0" smtClean="0"/>
              <a:t>What is the context of the Western World 1850s to century’s close? </a:t>
            </a:r>
          </a:p>
        </p:txBody>
      </p:sp>
      <p:pic>
        <p:nvPicPr>
          <p:cNvPr id="12292" name="Picture 6" descr="cubasugar"/>
          <p:cNvPicPr>
            <a:picLocks noGrp="1" noChangeAspect="1" noChangeArrowheads="1"/>
          </p:cNvPicPr>
          <p:nvPr>
            <p:ph sz="half" idx="1"/>
          </p:nvPr>
        </p:nvPicPr>
        <p:blipFill>
          <a:blip r:embed="rId2" cstate="print"/>
          <a:srcRect/>
          <a:stretch>
            <a:fillRect/>
          </a:stretch>
        </p:blipFill>
        <p:spPr>
          <a:xfrm>
            <a:off x="533400" y="1676400"/>
            <a:ext cx="4981575" cy="423545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Sugar is KING! </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en-US" sz="2700" dirty="0" smtClean="0"/>
              <a:t>	“The biggest sucrose consumers, especially after 1850, came to be the poor, whereas before they had been the rich… Cheap sugar, the single most important addition to the British working class diet during the nineteenth century, now became paramount…on average nearly one sixth of per capita caloric intake.” </a:t>
            </a:r>
          </a:p>
          <a:p>
            <a:pPr eaLnBrk="1" hangingPunct="1">
              <a:buFont typeface="Wingdings" pitchFamily="2" charset="2"/>
              <a:buNone/>
            </a:pPr>
            <a:r>
              <a:rPr lang="en-US" sz="2700" dirty="0" smtClean="0"/>
              <a:t>						 - Sidney Mintz, 2001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473075"/>
            <a:ext cx="3505200" cy="1143000"/>
          </a:xfrm>
        </p:spPr>
        <p:txBody>
          <a:bodyPr/>
          <a:lstStyle/>
          <a:p>
            <a:pPr eaLnBrk="1" hangingPunct="1"/>
            <a:r>
              <a:rPr lang="en-US" sz="4000" dirty="0" smtClean="0"/>
              <a:t>Neocolonialism</a:t>
            </a:r>
          </a:p>
        </p:txBody>
      </p:sp>
      <p:sp>
        <p:nvSpPr>
          <p:cNvPr id="14339" name="Rectangle 3"/>
          <p:cNvSpPr>
            <a:spLocks noGrp="1" noChangeArrowheads="1"/>
          </p:cNvSpPr>
          <p:nvPr>
            <p:ph type="body" sz="half" idx="1"/>
          </p:nvPr>
        </p:nvSpPr>
        <p:spPr>
          <a:xfrm>
            <a:off x="533400" y="2590800"/>
            <a:ext cx="4000500" cy="3276600"/>
          </a:xfrm>
        </p:spPr>
        <p:txBody>
          <a:bodyPr/>
          <a:lstStyle/>
          <a:p>
            <a:pPr eaLnBrk="1" hangingPunct="1"/>
            <a:r>
              <a:rPr lang="en-US" sz="2700" dirty="0" smtClean="0"/>
              <a:t>“L” Liberalism </a:t>
            </a:r>
          </a:p>
          <a:p>
            <a:pPr eaLnBrk="1" hangingPunct="1"/>
            <a:r>
              <a:rPr lang="en-US" sz="2700" dirty="0" smtClean="0"/>
              <a:t>Positivism </a:t>
            </a:r>
          </a:p>
          <a:p>
            <a:pPr eaLnBrk="1" hangingPunct="1"/>
            <a:r>
              <a:rPr lang="en-US" sz="2700" dirty="0" smtClean="0"/>
              <a:t>Modernistas </a:t>
            </a:r>
          </a:p>
        </p:txBody>
      </p:sp>
      <p:pic>
        <p:nvPicPr>
          <p:cNvPr id="14340" name="Picture 5" descr="neocolonia"/>
          <p:cNvPicPr>
            <a:picLocks noGrp="1" noChangeAspect="1" noChangeArrowheads="1"/>
          </p:cNvPicPr>
          <p:nvPr>
            <p:ph sz="half" idx="2"/>
          </p:nvPr>
        </p:nvPicPr>
        <p:blipFill>
          <a:blip r:embed="rId2" cstate="print"/>
          <a:srcRect/>
          <a:stretch>
            <a:fillRect/>
          </a:stretch>
        </p:blipFill>
        <p:spPr>
          <a:xfrm>
            <a:off x="4267200" y="1219200"/>
            <a:ext cx="4049713" cy="461645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Responses: Cuba &amp; Mexico </a:t>
            </a:r>
          </a:p>
        </p:txBody>
      </p:sp>
      <p:sp>
        <p:nvSpPr>
          <p:cNvPr id="15363" name="Rectangle 4"/>
          <p:cNvSpPr>
            <a:spLocks noGrp="1" noChangeArrowheads="1"/>
          </p:cNvSpPr>
          <p:nvPr>
            <p:ph type="body" sz="half" idx="1"/>
          </p:nvPr>
        </p:nvSpPr>
        <p:spPr/>
        <p:txBody>
          <a:bodyPr/>
          <a:lstStyle/>
          <a:p>
            <a:pPr eaLnBrk="1" hangingPunct="1"/>
            <a:r>
              <a:rPr lang="en-US" sz="2700" dirty="0" smtClean="0"/>
              <a:t>Cuban Wars for Independence 1868-1898</a:t>
            </a:r>
          </a:p>
          <a:p>
            <a:pPr eaLnBrk="1" hangingPunct="1"/>
            <a:r>
              <a:rPr lang="en-US" sz="2700" dirty="0" smtClean="0"/>
              <a:t>Jose Marti, Modernista &amp; Cuban Patriot </a:t>
            </a:r>
          </a:p>
          <a:p>
            <a:pPr eaLnBrk="1" hangingPunct="1"/>
            <a:r>
              <a:rPr lang="en-US" sz="2700" dirty="0" smtClean="0"/>
              <a:t>Rise of Mambisas, Women Revolutionaries </a:t>
            </a:r>
          </a:p>
        </p:txBody>
      </p:sp>
      <p:sp>
        <p:nvSpPr>
          <p:cNvPr id="15364" name="Rectangle 5"/>
          <p:cNvSpPr>
            <a:spLocks noGrp="1" noChangeArrowheads="1"/>
          </p:cNvSpPr>
          <p:nvPr>
            <p:ph type="body" sz="half" idx="2"/>
          </p:nvPr>
        </p:nvSpPr>
        <p:spPr/>
        <p:txBody>
          <a:bodyPr/>
          <a:lstStyle/>
          <a:p>
            <a:pPr eaLnBrk="1" hangingPunct="1"/>
            <a:r>
              <a:rPr lang="en-US" sz="2700" dirty="0" smtClean="0"/>
              <a:t>Porfirio Diaz, President 1876-1911 </a:t>
            </a:r>
          </a:p>
          <a:p>
            <a:pPr eaLnBrk="1" hangingPunct="1"/>
            <a:r>
              <a:rPr lang="en-US" sz="2700" dirty="0" smtClean="0"/>
              <a:t>Positivist: Order &amp; Stability </a:t>
            </a:r>
          </a:p>
          <a:p>
            <a:pPr eaLnBrk="1" hangingPunct="1"/>
            <a:r>
              <a:rPr lang="en-US" sz="2700" dirty="0" smtClean="0"/>
              <a:t>Modernization at a cost: Prompt Mexican Revolution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Questions Considered… </a:t>
            </a:r>
          </a:p>
        </p:txBody>
      </p:sp>
      <p:sp>
        <p:nvSpPr>
          <p:cNvPr id="16387" name="Rectangle 3"/>
          <p:cNvSpPr>
            <a:spLocks noGrp="1" noChangeArrowheads="1"/>
          </p:cNvSpPr>
          <p:nvPr>
            <p:ph type="body" idx="1"/>
          </p:nvPr>
        </p:nvSpPr>
        <p:spPr/>
        <p:txBody>
          <a:bodyPr/>
          <a:lstStyle/>
          <a:p>
            <a:pPr eaLnBrk="1" hangingPunct="1"/>
            <a:r>
              <a:rPr lang="en-US" dirty="0" smtClean="0"/>
              <a:t>How does historical paradox hinder “modernization” in Latin America?  </a:t>
            </a:r>
          </a:p>
          <a:p>
            <a:pPr eaLnBrk="1" hangingPunct="1"/>
            <a:r>
              <a:rPr lang="en-US" dirty="0" smtClean="0"/>
              <a:t>What constitutes modernization? </a:t>
            </a:r>
          </a:p>
          <a:p>
            <a:pPr eaLnBrk="1" hangingPunct="1"/>
            <a:r>
              <a:rPr lang="en-US" dirty="0" smtClean="0"/>
              <a:t>Can democracy work in Latin America? </a:t>
            </a:r>
          </a:p>
          <a:p>
            <a:pPr eaLnBrk="1" hangingPunct="1"/>
            <a:r>
              <a:rPr lang="en-US" dirty="0" smtClean="0"/>
              <a:t>Will democracy or capitalism promote peace and development in the region?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Lecture Outline</a:t>
            </a:r>
          </a:p>
        </p:txBody>
      </p:sp>
      <p:sp>
        <p:nvSpPr>
          <p:cNvPr id="4099" name="Rectangle 3"/>
          <p:cNvSpPr>
            <a:spLocks noGrp="1" noChangeArrowheads="1"/>
          </p:cNvSpPr>
          <p:nvPr>
            <p:ph type="body" idx="1"/>
          </p:nvPr>
        </p:nvSpPr>
        <p:spPr>
          <a:xfrm>
            <a:off x="533400" y="1828800"/>
            <a:ext cx="5638800" cy="4114800"/>
          </a:xfrm>
        </p:spPr>
        <p:txBody>
          <a:bodyPr/>
          <a:lstStyle/>
          <a:p>
            <a:pPr eaLnBrk="1" hangingPunct="1"/>
            <a:r>
              <a:rPr lang="en-US" dirty="0" smtClean="0"/>
              <a:t>Questions to consider </a:t>
            </a:r>
          </a:p>
          <a:p>
            <a:pPr eaLnBrk="1" hangingPunct="1"/>
            <a:r>
              <a:rPr lang="en-US" dirty="0" smtClean="0"/>
              <a:t>Collective Exercise: Independence V Revolution </a:t>
            </a:r>
          </a:p>
          <a:p>
            <a:pPr eaLnBrk="1" hangingPunct="1"/>
            <a:r>
              <a:rPr lang="en-US" dirty="0" smtClean="0"/>
              <a:t>Middle Period: Age of Chaos &amp; Anarchy</a:t>
            </a:r>
          </a:p>
          <a:p>
            <a:pPr eaLnBrk="1" hangingPunct="1"/>
            <a:r>
              <a:rPr lang="en-US" dirty="0" smtClean="0"/>
              <a:t>Major Trends: Neocolonialism, Positivism &amp; the Modernistas</a:t>
            </a:r>
          </a:p>
        </p:txBody>
      </p:sp>
      <p:sp>
        <p:nvSpPr>
          <p:cNvPr id="7172" name="Text Box 4"/>
          <p:cNvSpPr txBox="1">
            <a:spLocks noChangeArrowheads="1"/>
          </p:cNvSpPr>
          <p:nvPr/>
        </p:nvSpPr>
        <p:spPr bwMode="auto">
          <a:xfrm>
            <a:off x="6781800" y="609600"/>
            <a:ext cx="1828800" cy="5318125"/>
          </a:xfrm>
          <a:prstGeom prst="rect">
            <a:avLst/>
          </a:prstGeom>
          <a:solidFill>
            <a:schemeClr val="accent2"/>
          </a:solidFill>
          <a:ln w="9525">
            <a:noFill/>
            <a:miter lim="800000"/>
            <a:headEnd/>
            <a:tailEnd/>
          </a:ln>
        </p:spPr>
        <p:txBody>
          <a:bodyPr>
            <a:spAutoFit/>
          </a:bodyPr>
          <a:lstStyle/>
          <a:p>
            <a:pPr>
              <a:spcBef>
                <a:spcPct val="50000"/>
              </a:spcBef>
            </a:pPr>
            <a:r>
              <a:rPr lang="en-US" dirty="0"/>
              <a:t>Chronology </a:t>
            </a:r>
          </a:p>
          <a:p>
            <a:pPr>
              <a:spcBef>
                <a:spcPct val="50000"/>
              </a:spcBef>
            </a:pPr>
            <a:endParaRPr lang="en-US" dirty="0"/>
          </a:p>
          <a:p>
            <a:pPr>
              <a:spcBef>
                <a:spcPct val="50000"/>
              </a:spcBef>
            </a:pPr>
            <a:r>
              <a:rPr lang="en-US" dirty="0"/>
              <a:t>1806-1825 Wars for Independence</a:t>
            </a:r>
          </a:p>
          <a:p>
            <a:pPr>
              <a:spcBef>
                <a:spcPct val="50000"/>
              </a:spcBef>
            </a:pPr>
            <a:endParaRPr lang="en-US" dirty="0"/>
          </a:p>
          <a:p>
            <a:pPr>
              <a:spcBef>
                <a:spcPct val="50000"/>
              </a:spcBef>
            </a:pPr>
            <a:endParaRPr lang="en-US" dirty="0"/>
          </a:p>
          <a:p>
            <a:pPr>
              <a:spcBef>
                <a:spcPct val="50000"/>
              </a:spcBef>
            </a:pPr>
            <a:r>
              <a:rPr lang="en-US" dirty="0"/>
              <a:t>1825-1870 The Middle Period </a:t>
            </a:r>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r>
              <a:rPr lang="en-US" dirty="0"/>
              <a:t>1870-1914 </a:t>
            </a:r>
          </a:p>
          <a:p>
            <a:pPr>
              <a:spcBef>
                <a:spcPct val="50000"/>
              </a:spcBef>
            </a:pPr>
            <a:r>
              <a:rPr lang="en-US" dirty="0"/>
              <a:t>Neocolonial 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2000" fill="hold"/>
                                        <p:tgtEl>
                                          <p:spTgt spid="7172"/>
                                        </p:tgtEl>
                                        <p:attrNameLst>
                                          <p:attrName>ppt_x</p:attrName>
                                        </p:attrNameLst>
                                      </p:cBhvr>
                                      <p:tavLst>
                                        <p:tav tm="0">
                                          <p:val>
                                            <p:strVal val="#ppt_x"/>
                                          </p:val>
                                        </p:tav>
                                        <p:tav tm="100000">
                                          <p:val>
                                            <p:strVal val="#ppt_x"/>
                                          </p:val>
                                        </p:tav>
                                      </p:tavLst>
                                    </p:anim>
                                    <p:anim calcmode="lin" valueType="num">
                                      <p:cBhvr additive="base">
                                        <p:cTn id="8" dur="20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Questions to consider… </a:t>
            </a:r>
          </a:p>
        </p:txBody>
      </p:sp>
      <p:sp>
        <p:nvSpPr>
          <p:cNvPr id="5123" name="Rectangle 7"/>
          <p:cNvSpPr>
            <a:spLocks noGrp="1" noChangeArrowheads="1"/>
          </p:cNvSpPr>
          <p:nvPr>
            <p:ph type="body" sz="half" idx="2"/>
          </p:nvPr>
        </p:nvSpPr>
        <p:spPr>
          <a:xfrm>
            <a:off x="4572000" y="1828800"/>
            <a:ext cx="4267200" cy="4267200"/>
          </a:xfrm>
        </p:spPr>
        <p:txBody>
          <a:bodyPr/>
          <a:lstStyle/>
          <a:p>
            <a:pPr eaLnBrk="1" hangingPunct="1"/>
            <a:r>
              <a:rPr lang="en-US" sz="2300" dirty="0" smtClean="0"/>
              <a:t>Does historical paradox hinder “modernization” in Latin America?  </a:t>
            </a:r>
          </a:p>
          <a:p>
            <a:pPr eaLnBrk="1" hangingPunct="1"/>
            <a:r>
              <a:rPr lang="en-US" sz="2300" dirty="0" smtClean="0"/>
              <a:t>What constitutes modernization? </a:t>
            </a:r>
          </a:p>
          <a:p>
            <a:pPr eaLnBrk="1" hangingPunct="1"/>
            <a:r>
              <a:rPr lang="en-US" sz="2300" dirty="0" smtClean="0"/>
              <a:t>Can democracy work in Latin America? </a:t>
            </a:r>
          </a:p>
          <a:p>
            <a:pPr eaLnBrk="1" hangingPunct="1"/>
            <a:r>
              <a:rPr lang="en-US" sz="2300" dirty="0" smtClean="0"/>
              <a:t>Will </a:t>
            </a:r>
            <a:r>
              <a:rPr lang="en-US" sz="2300" i="1" dirty="0" smtClean="0"/>
              <a:t>democracy</a:t>
            </a:r>
            <a:r>
              <a:rPr lang="en-US" sz="2300" dirty="0" smtClean="0"/>
              <a:t> or </a:t>
            </a:r>
            <a:r>
              <a:rPr lang="en-US" sz="2300" i="1" dirty="0" smtClean="0"/>
              <a:t>capitalism</a:t>
            </a:r>
            <a:r>
              <a:rPr lang="en-US" sz="2300" dirty="0" smtClean="0"/>
              <a:t> promote peace and development in the region? </a:t>
            </a:r>
          </a:p>
        </p:txBody>
      </p:sp>
      <p:pic>
        <p:nvPicPr>
          <p:cNvPr id="5124" name="Picture 8" descr="42cover"/>
          <p:cNvPicPr>
            <a:picLocks noGrp="1" noChangeAspect="1" noChangeArrowheads="1"/>
          </p:cNvPicPr>
          <p:nvPr>
            <p:ph sz="half" idx="1"/>
          </p:nvPr>
        </p:nvPicPr>
        <p:blipFill>
          <a:blip r:embed="rId2" cstate="print"/>
          <a:srcRect/>
          <a:stretch>
            <a:fillRect/>
          </a:stretch>
        </p:blipFill>
        <p:spPr>
          <a:xfrm>
            <a:off x="1247775" y="2190750"/>
            <a:ext cx="2571750" cy="33147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Independence &amp; Disunity</a:t>
            </a:r>
          </a:p>
        </p:txBody>
      </p:sp>
      <p:sp>
        <p:nvSpPr>
          <p:cNvPr id="6147" name="Rectangle 4"/>
          <p:cNvSpPr>
            <a:spLocks noGrp="1" noChangeArrowheads="1"/>
          </p:cNvSpPr>
          <p:nvPr>
            <p:ph type="body" sz="half" idx="1"/>
          </p:nvPr>
        </p:nvSpPr>
        <p:spPr/>
        <p:txBody>
          <a:bodyPr/>
          <a:lstStyle/>
          <a:p>
            <a:pPr eaLnBrk="1" hangingPunct="1"/>
            <a:r>
              <a:rPr lang="en-US" sz="2700" dirty="0" smtClean="0"/>
              <a:t>Revolts, Revolution &amp; Independence </a:t>
            </a:r>
          </a:p>
          <a:p>
            <a:pPr eaLnBrk="1" hangingPunct="1"/>
            <a:endParaRPr lang="en-US" sz="2700" dirty="0" smtClean="0"/>
          </a:p>
          <a:p>
            <a:pPr eaLnBrk="1" hangingPunct="1"/>
            <a:r>
              <a:rPr lang="en-US" sz="2700" dirty="0" smtClean="0"/>
              <a:t>Haiti, Mexico &amp; New Granada</a:t>
            </a:r>
          </a:p>
          <a:p>
            <a:pPr eaLnBrk="1" hangingPunct="1"/>
            <a:endParaRPr lang="en-US" sz="2700" dirty="0" smtClean="0"/>
          </a:p>
          <a:p>
            <a:pPr eaLnBrk="1" hangingPunct="1"/>
            <a:r>
              <a:rPr lang="en-US" sz="2700" dirty="0" smtClean="0"/>
              <a:t>Geographic Disunity </a:t>
            </a:r>
          </a:p>
          <a:p>
            <a:pPr eaLnBrk="1" hangingPunct="1">
              <a:buFont typeface="Wingdings" pitchFamily="2" charset="2"/>
              <a:buNone/>
            </a:pPr>
            <a:endParaRPr lang="en-US" sz="2700" dirty="0" smtClean="0"/>
          </a:p>
        </p:txBody>
      </p:sp>
      <p:pic>
        <p:nvPicPr>
          <p:cNvPr id="6148" name="Picture 6" descr="Latin_American_independence_countries"/>
          <p:cNvPicPr>
            <a:picLocks noGrp="1" noChangeAspect="1" noChangeArrowheads="1"/>
          </p:cNvPicPr>
          <p:nvPr>
            <p:ph sz="half" idx="2"/>
          </p:nvPr>
        </p:nvPicPr>
        <p:blipFill>
          <a:blip r:embed="rId2" cstate="print"/>
          <a:srcRect/>
          <a:stretch>
            <a:fillRect/>
          </a:stretch>
        </p:blipFill>
        <p:spPr>
          <a:xfrm>
            <a:off x="4984750" y="1828800"/>
            <a:ext cx="3402013" cy="40386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Toussaint L’Ouverture</a:t>
            </a:r>
            <a:br>
              <a:rPr lang="en-US" dirty="0" smtClean="0"/>
            </a:br>
            <a:r>
              <a:rPr lang="en-US" dirty="0" smtClean="0"/>
              <a:t>	Jean-Jacques Dessalines </a:t>
            </a:r>
            <a:endParaRPr lang="en-US" dirty="0"/>
          </a:p>
        </p:txBody>
      </p:sp>
      <p:pic>
        <p:nvPicPr>
          <p:cNvPr id="4" name="Content Placeholder 3" descr="map_haiti.gif"/>
          <p:cNvPicPr>
            <a:picLocks noGrp="1" noChangeAspect="1"/>
          </p:cNvPicPr>
          <p:nvPr>
            <p:ph idx="1"/>
          </p:nvPr>
        </p:nvPicPr>
        <p:blipFill>
          <a:blip r:embed="rId2" cstate="print"/>
          <a:stretch>
            <a:fillRect/>
          </a:stretch>
        </p:blipFill>
        <p:spPr>
          <a:xfrm>
            <a:off x="609600" y="1828800"/>
            <a:ext cx="5191125" cy="3228975"/>
          </a:xfrm>
        </p:spPr>
      </p:pic>
      <p:sp>
        <p:nvSpPr>
          <p:cNvPr id="5" name="TextBox 4"/>
          <p:cNvSpPr txBox="1"/>
          <p:nvPr/>
        </p:nvSpPr>
        <p:spPr>
          <a:xfrm>
            <a:off x="457200" y="5181600"/>
            <a:ext cx="7924800" cy="584775"/>
          </a:xfrm>
          <a:prstGeom prst="rect">
            <a:avLst/>
          </a:prstGeom>
          <a:noFill/>
        </p:spPr>
        <p:txBody>
          <a:bodyPr wrap="square" rtlCol="0">
            <a:spAutoFit/>
          </a:bodyPr>
          <a:lstStyle/>
          <a:p>
            <a:r>
              <a:rPr lang="en-US" sz="3200" dirty="0" smtClean="0">
                <a:latin typeface="+mj-lt"/>
              </a:rPr>
              <a:t>Slave Revolt, Independence Achieved 1804 </a:t>
            </a:r>
            <a:endParaRPr lang="en-US" sz="3200" dirty="0">
              <a:latin typeface="+mj-lt"/>
            </a:endParaRPr>
          </a:p>
        </p:txBody>
      </p:sp>
      <p:sp>
        <p:nvSpPr>
          <p:cNvPr id="6" name="TextBox 5"/>
          <p:cNvSpPr txBox="1"/>
          <p:nvPr/>
        </p:nvSpPr>
        <p:spPr>
          <a:xfrm>
            <a:off x="6705600" y="1828800"/>
            <a:ext cx="1828800" cy="3323987"/>
          </a:xfrm>
          <a:prstGeom prst="rect">
            <a:avLst/>
          </a:prstGeom>
          <a:solidFill>
            <a:schemeClr val="accent2"/>
          </a:solidFill>
        </p:spPr>
        <p:txBody>
          <a:bodyPr wrap="square" rtlCol="0">
            <a:spAutoFit/>
          </a:bodyPr>
          <a:lstStyle/>
          <a:p>
            <a:pPr eaLnBrk="1" hangingPunct="1">
              <a:lnSpc>
                <a:spcPct val="80000"/>
              </a:lnSpc>
              <a:buFont typeface="Wingdings" pitchFamily="2" charset="2"/>
              <a:buNone/>
            </a:pPr>
            <a:r>
              <a:rPr lang="en-US" sz="2000" dirty="0" smtClean="0"/>
              <a:t>On Toussaint’s execution…</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000" dirty="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000" dirty="0" smtClean="0"/>
              <a:t>“What could the death of one wretched Negro mean to me?” </a:t>
            </a:r>
          </a:p>
          <a:p>
            <a:pPr eaLnBrk="1" hangingPunct="1">
              <a:lnSpc>
                <a:spcPct val="80000"/>
              </a:lnSpc>
              <a:buFont typeface="Wingdings" pitchFamily="2" charset="2"/>
              <a:buNone/>
            </a:pPr>
            <a:r>
              <a:rPr lang="en-US" sz="2000" dirty="0" smtClean="0"/>
              <a:t>Napoleon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000" dirty="0" smtClean="0"/>
              <a:t>How would independence be achieved? </a:t>
            </a:r>
          </a:p>
        </p:txBody>
      </p:sp>
      <p:pic>
        <p:nvPicPr>
          <p:cNvPr id="7171" name="Picture 9" descr="black nap"/>
          <p:cNvPicPr>
            <a:picLocks noGrp="1" noChangeAspect="1" noChangeArrowheads="1"/>
          </p:cNvPicPr>
          <p:nvPr>
            <p:ph sz="quarter" idx="1"/>
          </p:nvPr>
        </p:nvPicPr>
        <p:blipFill>
          <a:blip r:embed="rId2" cstate="print"/>
          <a:srcRect/>
          <a:stretch>
            <a:fillRect/>
          </a:stretch>
        </p:blipFill>
        <p:spPr>
          <a:xfrm>
            <a:off x="1524000" y="1828800"/>
            <a:ext cx="1362075" cy="1943100"/>
          </a:xfrm>
          <a:noFill/>
        </p:spPr>
      </p:pic>
      <p:sp>
        <p:nvSpPr>
          <p:cNvPr id="7172" name="Rectangle 11"/>
          <p:cNvSpPr>
            <a:spLocks noGrp="1" noChangeArrowheads="1"/>
          </p:cNvSpPr>
          <p:nvPr>
            <p:ph type="body" sz="half" idx="3"/>
          </p:nvPr>
        </p:nvSpPr>
        <p:spPr>
          <a:xfrm>
            <a:off x="304800" y="3924300"/>
            <a:ext cx="8534400" cy="1943100"/>
          </a:xfrm>
        </p:spPr>
        <p:txBody>
          <a:bodyPr/>
          <a:lstStyle/>
          <a:p>
            <a:pPr eaLnBrk="1" hangingPunct="1"/>
            <a:r>
              <a:rPr lang="en-US" sz="2300" dirty="0" smtClean="0"/>
              <a:t>Haiti Slave Revolt Led by Toussaint L’Ouverture, 1791-1801</a:t>
            </a:r>
          </a:p>
          <a:p>
            <a:pPr eaLnBrk="1" hangingPunct="1"/>
            <a:r>
              <a:rPr lang="en-US" sz="2300" dirty="0" smtClean="0"/>
              <a:t>Great Liberator of New Grenada, Simon Bolivar, 1806 – 1825 </a:t>
            </a:r>
          </a:p>
          <a:p>
            <a:pPr eaLnBrk="1" hangingPunct="1"/>
            <a:r>
              <a:rPr lang="en-US" sz="2300" dirty="0" smtClean="0"/>
              <a:t>Mexican revolt, Father Miguel Hidalgo, 1810-1811 (*1821)</a:t>
            </a:r>
          </a:p>
          <a:p>
            <a:pPr eaLnBrk="1" hangingPunct="1"/>
            <a:endParaRPr lang="en-US" sz="2300" dirty="0" smtClean="0"/>
          </a:p>
        </p:txBody>
      </p:sp>
      <p:pic>
        <p:nvPicPr>
          <p:cNvPr id="7173" name="Picture 12" descr="bolivar2"/>
          <p:cNvPicPr>
            <a:picLocks noGrp="1" noChangeAspect="1" noChangeArrowheads="1"/>
          </p:cNvPicPr>
          <p:nvPr>
            <p:ph sz="quarter" idx="2"/>
          </p:nvPr>
        </p:nvPicPr>
        <p:blipFill>
          <a:blip r:embed="rId3" cstate="print"/>
          <a:srcRect/>
          <a:stretch>
            <a:fillRect/>
          </a:stretch>
        </p:blipFill>
        <p:spPr>
          <a:xfrm>
            <a:off x="4038600" y="1828800"/>
            <a:ext cx="1268413" cy="1943100"/>
          </a:xfrm>
          <a:noFill/>
        </p:spPr>
      </p:pic>
      <p:pic>
        <p:nvPicPr>
          <p:cNvPr id="7174" name="Picture 13" descr="hidalgo"/>
          <p:cNvPicPr>
            <a:picLocks noChangeAspect="1" noChangeArrowheads="1"/>
          </p:cNvPicPr>
          <p:nvPr/>
        </p:nvPicPr>
        <p:blipFill>
          <a:blip r:embed="rId4" cstate="print"/>
          <a:srcRect/>
          <a:stretch>
            <a:fillRect/>
          </a:stretch>
        </p:blipFill>
        <p:spPr bwMode="auto">
          <a:xfrm>
            <a:off x="6248400" y="1828800"/>
            <a:ext cx="1782763"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Liberator, Simon Bolivar</a:t>
            </a:r>
            <a:endParaRPr lang="en-US" dirty="0"/>
          </a:p>
        </p:txBody>
      </p:sp>
      <p:sp>
        <p:nvSpPr>
          <p:cNvPr id="3" name="Content Placeholder 2"/>
          <p:cNvSpPr>
            <a:spLocks noGrp="1"/>
          </p:cNvSpPr>
          <p:nvPr>
            <p:ph sz="half" idx="1"/>
          </p:nvPr>
        </p:nvSpPr>
        <p:spPr/>
        <p:txBody>
          <a:bodyPr/>
          <a:lstStyle/>
          <a:p>
            <a:pPr>
              <a:buNone/>
            </a:pPr>
            <a:r>
              <a:rPr lang="en-US" dirty="0" smtClean="0"/>
              <a:t>	</a:t>
            </a:r>
            <a:r>
              <a:rPr lang="en-US" sz="2000" dirty="0" smtClean="0"/>
              <a:t>“We are sent to destroy the Spaniards, to protect the Americans, and to reestablish the republican governments… the states defended by our arms are again governed by former constitutions and tribunals, in full enjoyment of their liberty and independence…” </a:t>
            </a:r>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pic>
        <p:nvPicPr>
          <p:cNvPr id="5" name="Content Placeholder 4" descr="colombia_map.gif"/>
          <p:cNvPicPr>
            <a:picLocks noGrp="1" noChangeAspect="1"/>
          </p:cNvPicPr>
          <p:nvPr>
            <p:ph sz="half" idx="2"/>
          </p:nvPr>
        </p:nvPicPr>
        <p:blipFill>
          <a:blip r:embed="rId2" cstate="print"/>
          <a:stretch>
            <a:fillRect/>
          </a:stretch>
        </p:blipFill>
        <p:spPr>
          <a:xfrm>
            <a:off x="4924425" y="2085975"/>
            <a:ext cx="3524250" cy="35242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Independence &amp; Freedom  </a:t>
            </a:r>
          </a:p>
        </p:txBody>
      </p:sp>
      <p:sp>
        <p:nvSpPr>
          <p:cNvPr id="9219" name="Rectangle 4"/>
          <p:cNvSpPr>
            <a:spLocks noGrp="1" noChangeArrowheads="1"/>
          </p:cNvSpPr>
          <p:nvPr>
            <p:ph type="body" sz="half" idx="1"/>
          </p:nvPr>
        </p:nvSpPr>
        <p:spPr/>
        <p:txBody>
          <a:bodyPr/>
          <a:lstStyle/>
          <a:p>
            <a:pPr eaLnBrk="1" hangingPunct="1">
              <a:lnSpc>
                <a:spcPct val="90000"/>
              </a:lnSpc>
              <a:buFont typeface="Wingdings" pitchFamily="2" charset="2"/>
              <a:buNone/>
            </a:pPr>
            <a:r>
              <a:rPr lang="en-US" sz="2700" dirty="0" smtClean="0"/>
              <a:t>	“Not the Spanish, but our own disunity led us back into slavery. A strong government could have changed everything.” </a:t>
            </a:r>
          </a:p>
          <a:p>
            <a:pPr eaLnBrk="1" hangingPunct="1">
              <a:lnSpc>
                <a:spcPct val="90000"/>
              </a:lnSpc>
            </a:pPr>
            <a:endParaRPr lang="en-US" sz="2700" dirty="0" smtClean="0"/>
          </a:p>
          <a:p>
            <a:pPr eaLnBrk="1" hangingPunct="1">
              <a:lnSpc>
                <a:spcPct val="90000"/>
              </a:lnSpc>
              <a:buFont typeface="Wingdings" pitchFamily="2" charset="2"/>
              <a:buNone/>
            </a:pPr>
            <a:r>
              <a:rPr lang="en-US" sz="2700" dirty="0" smtClean="0"/>
              <a:t>		</a:t>
            </a:r>
          </a:p>
          <a:p>
            <a:pPr eaLnBrk="1" hangingPunct="1">
              <a:lnSpc>
                <a:spcPct val="90000"/>
              </a:lnSpc>
              <a:buFont typeface="Wingdings" pitchFamily="2" charset="2"/>
              <a:buNone/>
            </a:pPr>
            <a:r>
              <a:rPr lang="en-US" sz="2700" dirty="0" smtClean="0"/>
              <a:t>Simon Bolivar, Venezuela, 1812</a:t>
            </a:r>
          </a:p>
        </p:txBody>
      </p:sp>
      <p:pic>
        <p:nvPicPr>
          <p:cNvPr id="9220" name="Picture 6" descr="bolivar2"/>
          <p:cNvPicPr>
            <a:picLocks noGrp="1" noChangeAspect="1" noChangeArrowheads="1"/>
          </p:cNvPicPr>
          <p:nvPr>
            <p:ph sz="half" idx="2"/>
          </p:nvPr>
        </p:nvPicPr>
        <p:blipFill>
          <a:blip r:embed="rId2" cstate="print"/>
          <a:srcRect/>
          <a:stretch>
            <a:fillRect/>
          </a:stretch>
        </p:blipFill>
        <p:spPr>
          <a:xfrm>
            <a:off x="5367338" y="1828800"/>
            <a:ext cx="2636837" cy="40386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Mexico’s Fathers </a:t>
            </a:r>
            <a:br>
              <a:rPr lang="en-US" dirty="0" smtClean="0"/>
            </a:br>
            <a:r>
              <a:rPr lang="en-US" dirty="0" smtClean="0"/>
              <a:t>	Hidalgo &amp; Morelos</a:t>
            </a:r>
          </a:p>
        </p:txBody>
      </p:sp>
      <p:sp>
        <p:nvSpPr>
          <p:cNvPr id="8195" name="Rectangle 4"/>
          <p:cNvSpPr>
            <a:spLocks noGrp="1" noChangeArrowheads="1"/>
          </p:cNvSpPr>
          <p:nvPr>
            <p:ph type="body" sz="half" idx="1"/>
          </p:nvPr>
        </p:nvSpPr>
        <p:spPr>
          <a:xfrm>
            <a:off x="1219200" y="1828800"/>
            <a:ext cx="3429000" cy="3505200"/>
          </a:xfrm>
        </p:spPr>
        <p:txBody>
          <a:bodyPr/>
          <a:lstStyle/>
          <a:p>
            <a:pPr eaLnBrk="1" hangingPunct="1">
              <a:lnSpc>
                <a:spcPct val="80000"/>
              </a:lnSpc>
              <a:buFont typeface="Wingdings" pitchFamily="2" charset="2"/>
              <a:buNone/>
            </a:pPr>
            <a:r>
              <a:rPr lang="en-US" sz="2300" dirty="0" smtClean="0"/>
              <a:t>		</a:t>
            </a:r>
          </a:p>
          <a:p>
            <a:pPr eaLnBrk="1" hangingPunct="1">
              <a:lnSpc>
                <a:spcPct val="80000"/>
              </a:lnSpc>
              <a:buFont typeface="Wingdings" pitchFamily="2" charset="2"/>
              <a:buNone/>
            </a:pPr>
            <a:r>
              <a:rPr lang="en-US" sz="2300" dirty="0" smtClean="0"/>
              <a:t>	</a:t>
            </a:r>
            <a:endParaRPr lang="en-US" sz="2300" i="1" dirty="0" smtClean="0"/>
          </a:p>
        </p:txBody>
      </p:sp>
      <p:sp>
        <p:nvSpPr>
          <p:cNvPr id="8196" name="Rectangle 5"/>
          <p:cNvSpPr>
            <a:spLocks noGrp="1" noChangeArrowheads="1"/>
          </p:cNvSpPr>
          <p:nvPr>
            <p:ph type="body" sz="half" idx="2"/>
          </p:nvPr>
        </p:nvSpPr>
        <p:spPr>
          <a:xfrm>
            <a:off x="5029200" y="1828800"/>
            <a:ext cx="3657600" cy="3962400"/>
          </a:xfrm>
        </p:spPr>
        <p:txBody>
          <a:bodyPr/>
          <a:lstStyle/>
          <a:p>
            <a:pPr eaLnBrk="1" hangingPunct="1">
              <a:lnSpc>
                <a:spcPct val="80000"/>
              </a:lnSpc>
              <a:buFont typeface="Wingdings" pitchFamily="2" charset="2"/>
              <a:buNone/>
            </a:pPr>
            <a:r>
              <a:rPr lang="en-US" sz="2300" dirty="0" smtClean="0"/>
              <a:t>MEXICO… </a:t>
            </a:r>
          </a:p>
          <a:p>
            <a:pPr eaLnBrk="1" hangingPunct="1">
              <a:lnSpc>
                <a:spcPct val="80000"/>
              </a:lnSpc>
              <a:buFont typeface="Wingdings" pitchFamily="2" charset="2"/>
              <a:buNone/>
            </a:pPr>
            <a:r>
              <a:rPr lang="en-US" sz="2300" dirty="0" smtClean="0"/>
              <a:t> “… in addition to a war of national liberation, </a:t>
            </a:r>
          </a:p>
          <a:p>
            <a:pPr eaLnBrk="1" hangingPunct="1">
              <a:lnSpc>
                <a:spcPct val="80000"/>
              </a:lnSpc>
              <a:buFont typeface="Wingdings" pitchFamily="2" charset="2"/>
              <a:buNone/>
            </a:pPr>
            <a:endParaRPr lang="en-US" sz="2300" dirty="0" smtClean="0"/>
          </a:p>
          <a:p>
            <a:pPr eaLnBrk="1" hangingPunct="1">
              <a:lnSpc>
                <a:spcPct val="80000"/>
              </a:lnSpc>
              <a:buFont typeface="Wingdings" pitchFamily="2" charset="2"/>
              <a:buNone/>
            </a:pPr>
            <a:r>
              <a:rPr lang="en-US" sz="2300" dirty="0" smtClean="0"/>
              <a:t>… was also an internal war pitting classes and ethnic groups against each other, an intensely localized struggle by rural people” </a:t>
            </a:r>
          </a:p>
        </p:txBody>
      </p:sp>
      <p:pic>
        <p:nvPicPr>
          <p:cNvPr id="8197" name="Picture 6" descr="mexfla"/>
          <p:cNvPicPr>
            <a:picLocks noChangeAspect="1" noChangeArrowheads="1"/>
          </p:cNvPicPr>
          <p:nvPr/>
        </p:nvPicPr>
        <p:blipFill>
          <a:blip r:embed="rId2" cstate="print">
            <a:lum contrast="-4000"/>
          </a:blip>
          <a:srcRect/>
          <a:stretch>
            <a:fillRect/>
          </a:stretch>
        </p:blipFill>
        <p:spPr bwMode="auto">
          <a:xfrm>
            <a:off x="7086600" y="609600"/>
            <a:ext cx="1471613" cy="1173163"/>
          </a:xfrm>
          <a:prstGeom prst="rect">
            <a:avLst/>
          </a:prstGeom>
          <a:noFill/>
          <a:ln w="9525">
            <a:noFill/>
            <a:miter lim="800000"/>
            <a:headEnd/>
            <a:tailEnd/>
          </a:ln>
        </p:spPr>
      </p:pic>
      <p:pic>
        <p:nvPicPr>
          <p:cNvPr id="7" name="Picture 6" descr="Mexico_1821.png"/>
          <p:cNvPicPr>
            <a:picLocks noChangeAspect="1"/>
          </p:cNvPicPr>
          <p:nvPr/>
        </p:nvPicPr>
        <p:blipFill>
          <a:blip r:embed="rId3" cstate="print"/>
          <a:stretch>
            <a:fillRect/>
          </a:stretch>
        </p:blipFill>
        <p:spPr>
          <a:xfrm>
            <a:off x="838200" y="2057400"/>
            <a:ext cx="3927010" cy="3657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189</TotalTime>
  <Words>341</Words>
  <Application>Microsoft Office PowerPoint</Application>
  <PresentationFormat>On-screen Show (4:3)</PresentationFormat>
  <Paragraphs>88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Refined</vt:lpstr>
      <vt:lpstr>Paradox of Independence</vt:lpstr>
      <vt:lpstr>Lecture Outline</vt:lpstr>
      <vt:lpstr>Questions to consider… </vt:lpstr>
      <vt:lpstr>Independence &amp; Disunity</vt:lpstr>
      <vt:lpstr>Toussaint L’Ouverture  Jean-Jacques Dessalines </vt:lpstr>
      <vt:lpstr>How would independence be achieved? </vt:lpstr>
      <vt:lpstr>Great Liberator, Simon Bolivar</vt:lpstr>
      <vt:lpstr>Independence &amp; Freedom  </vt:lpstr>
      <vt:lpstr>Mexico’s Fathers   Hidalgo &amp; Morelos</vt:lpstr>
      <vt:lpstr>Revolutionary?</vt:lpstr>
      <vt:lpstr>Age of Anarchy 1822-1855</vt:lpstr>
      <vt:lpstr>Sugar Kingdom: Cuba’s Gold</vt:lpstr>
      <vt:lpstr>Sugar is KING! </vt:lpstr>
      <vt:lpstr>Neocolonialism</vt:lpstr>
      <vt:lpstr>Responses: Cuba &amp; Mexico </vt:lpstr>
      <vt:lpstr>Questions Considered…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Paradox of Independence</dc:title>
  <dc:creator>Christina Westmont</dc:creator>
  <cp:lastModifiedBy>ecdemott</cp:lastModifiedBy>
  <cp:revision>27</cp:revision>
  <dcterms:created xsi:type="dcterms:W3CDTF">2009-03-19T14:27:00Z</dcterms:created>
  <dcterms:modified xsi:type="dcterms:W3CDTF">2009-12-04T14:00:05Z</dcterms:modified>
</cp:coreProperties>
</file>