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2" r:id="rId15"/>
    <p:sldId id="266" r:id="rId16"/>
    <p:sldId id="267" r:id="rId17"/>
    <p:sldId id="271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5A5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AC8BE0-387F-4701-A2EB-069D33426C9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038178-D6A8-4325-A707-EE37C223E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7406640" cy="1143000"/>
          </a:xfrm>
        </p:spPr>
        <p:txBody>
          <a:bodyPr/>
          <a:lstStyle/>
          <a:p>
            <a:r>
              <a:rPr lang="en-US" dirty="0" smtClean="0"/>
              <a:t>Exploring Absolutism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406640" cy="1883736"/>
          </a:xfrm>
        </p:spPr>
        <p:txBody>
          <a:bodyPr>
            <a:normAutofit/>
          </a:bodyPr>
          <a:lstStyle/>
          <a:p>
            <a:r>
              <a:rPr lang="en-US" dirty="0" smtClean="0"/>
              <a:t>1600-1800 Absolutists: Comparison of P.E.R.S.I.A.</a:t>
            </a:r>
          </a:p>
          <a:p>
            <a:r>
              <a:rPr lang="en-US" dirty="0" smtClean="0"/>
              <a:t>Kimberly </a:t>
            </a:r>
            <a:r>
              <a:rPr lang="en-US" dirty="0" err="1" smtClean="0"/>
              <a:t>Agosto</a:t>
            </a:r>
            <a:endParaRPr lang="en-US" dirty="0" smtClean="0"/>
          </a:p>
          <a:p>
            <a:r>
              <a:rPr lang="en-US" dirty="0" smtClean="0"/>
              <a:t>AP World History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DeMott</a:t>
            </a:r>
            <a:endParaRPr lang="en-US" dirty="0" smtClean="0"/>
          </a:p>
        </p:txBody>
      </p:sp>
      <p:pic>
        <p:nvPicPr>
          <p:cNvPr id="2054" name="Picture 6" descr="http://www.ritzlin.com/gallery/img/45_Tavernier_Fr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657600"/>
            <a:ext cx="3218344" cy="2514600"/>
          </a:xfrm>
          <a:prstGeom prst="rect">
            <a:avLst/>
          </a:prstGeom>
          <a:noFill/>
        </p:spPr>
      </p:pic>
      <p:pic>
        <p:nvPicPr>
          <p:cNvPr id="2056" name="Picture 8" descr="http://www.lib.utexas.edu/maps/historical/russian_empire_18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33600"/>
            <a:ext cx="3531869" cy="2422525"/>
          </a:xfrm>
          <a:prstGeom prst="rect">
            <a:avLst/>
          </a:prstGeom>
          <a:noFill/>
        </p:spPr>
      </p:pic>
      <p:pic>
        <p:nvPicPr>
          <p:cNvPr id="2058" name="Picture 10" descr="http://www.pbs.org/wnet/wideangle/shows/chechnya/images/timeline_pi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895600"/>
            <a:ext cx="1905000" cy="228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0" name="Picture 12" descr="http://thebsreport.files.wordpress.com/2009/09/louis-xiv-lebrun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267200"/>
            <a:ext cx="1903669" cy="228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5486400" y="4495800"/>
            <a:ext cx="33896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Peter I 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 Great</a:t>
            </a:r>
            <a:endParaRPr lang="en-US" sz="5400" b="1" spc="5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3657600"/>
            <a:ext cx="3451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rgbClr val="00B0F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Louis XIV</a:t>
            </a:r>
            <a:endParaRPr lang="en-US" sz="5400" b="1" cap="none" spc="50" dirty="0">
              <a:ln w="12700" cmpd="sng">
                <a:solidFill>
                  <a:srgbClr val="00B0F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143000"/>
          </a:xfrm>
        </p:spPr>
        <p:txBody>
          <a:bodyPr/>
          <a:lstStyle/>
          <a:p>
            <a:r>
              <a:rPr lang="en-US" dirty="0" smtClean="0"/>
              <a:t>Peter 1 the Great: 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9248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Humiliated by Swedish defeat at the Battle of </a:t>
            </a:r>
            <a:r>
              <a:rPr lang="en-US" dirty="0" err="1" smtClean="0"/>
              <a:t>Narva</a:t>
            </a:r>
            <a:r>
              <a:rPr lang="en-US" dirty="0" smtClean="0"/>
              <a:t> in 1700, he set out to construct a powerful state based on a powerful army and navy.</a:t>
            </a:r>
          </a:p>
          <a:p>
            <a:r>
              <a:rPr lang="en-US" dirty="0" smtClean="0"/>
              <a:t>In 1697, Peter embarked on a “Grand Embassy of Western Europe”.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He searched for allies for wars he expected against the Turks.</a:t>
            </a:r>
            <a:endParaRPr lang="en-US" dirty="0" smtClean="0"/>
          </a:p>
          <a:p>
            <a:r>
              <a:rPr lang="en-US" dirty="0" smtClean="0"/>
              <a:t>Gathered information on the economic, cultural and military-industrial practices of Western European powers.</a:t>
            </a:r>
          </a:p>
          <a:p>
            <a:r>
              <a:rPr lang="en-US" dirty="0" smtClean="0"/>
              <a:t>Impressed by their strength, Peter invited western military experts to train and lead his troops.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Bought western European artillery and copied it.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Established naval forces and reorganized the army along Western lines in uniformed regiments, armed with muskets.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Promoted mining, metallurgy, and textile manufacture (largely to provide his troops).</a:t>
            </a:r>
          </a:p>
          <a:p>
            <a:r>
              <a:rPr lang="en-US" dirty="0" smtClean="0"/>
              <a:t>Built a new capital (an all-weather port and “window on the west”) in St. Petersburg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Ironically, land that he conquered from Sweden.</a:t>
            </a:r>
          </a:p>
          <a:p>
            <a:r>
              <a:rPr lang="en-US" dirty="0" smtClean="0"/>
              <a:t>Modeled St. Petersburg as a Western city.</a:t>
            </a:r>
          </a:p>
          <a:p>
            <a:r>
              <a:rPr lang="en-US" dirty="0" smtClean="0"/>
              <a:t>When Sweden invaded Russia again, Peter was prepared and defeated the Swedish troops.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143000"/>
          </a:xfrm>
        </p:spPr>
        <p:txBody>
          <a:bodyPr/>
          <a:lstStyle/>
          <a:p>
            <a:r>
              <a:rPr lang="en-US" dirty="0" smtClean="0"/>
              <a:t>Peter I the Great: Political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Created a new system of administration with himself as head.</a:t>
            </a:r>
          </a:p>
          <a:p>
            <a:r>
              <a:rPr lang="en-US" dirty="0" smtClean="0"/>
              <a:t>He streamlined local and central government.</a:t>
            </a:r>
          </a:p>
          <a:p>
            <a:r>
              <a:rPr lang="en-US" dirty="0" smtClean="0"/>
              <a:t>Created a new “state service”, including both civil and military officials, and made appointments to it completely without regard to family status, birth, or seniority.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Foreigners could serve within this service, serfs could be elevated, and nobles could be demoted. All depended on performance.</a:t>
            </a:r>
          </a:p>
          <a:p>
            <a:r>
              <a:rPr lang="en-US" dirty="0" smtClean="0"/>
              <a:t>1722- introduced new Table of Ranks, which automatically gave noble status to officials who reached the 8</a:t>
            </a:r>
            <a:r>
              <a:rPr lang="en-US" baseline="30000" dirty="0" smtClean="0"/>
              <a:t>th</a:t>
            </a:r>
            <a:r>
              <a:rPr lang="en-US" dirty="0" smtClean="0"/>
              <a:t> out of 14</a:t>
            </a:r>
            <a:r>
              <a:rPr lang="en-US" baseline="30000" dirty="0" smtClean="0"/>
              <a:t>th</a:t>
            </a:r>
            <a:r>
              <a:rPr lang="en-US" dirty="0" smtClean="0"/>
              <a:t> position.</a:t>
            </a:r>
          </a:p>
          <a:p>
            <a:r>
              <a:rPr lang="en-US" dirty="0" smtClean="0"/>
              <a:t>The newly elevated nobility were the chief administrators of Peter’s new policies of Westernization.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1 the Great: Economical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Pushed for the creation of new enterprises. </a:t>
            </a:r>
          </a:p>
          <a:p>
            <a:r>
              <a:rPr lang="en-US" dirty="0" smtClean="0"/>
              <a:t>He built a fleet on the Baltic and encouraged exports.</a:t>
            </a:r>
          </a:p>
          <a:p>
            <a:r>
              <a:rPr lang="en-US" dirty="0" smtClean="0"/>
              <a:t>Organized new companies headed by groups of Russians and foreigners and supplied them with working capital and serf laborers.</a:t>
            </a:r>
          </a:p>
          <a:p>
            <a:r>
              <a:rPr lang="en-US" dirty="0" smtClean="0"/>
              <a:t>Accepted mercantilist concept of an economically strong state but saw no role for free market. </a:t>
            </a:r>
          </a:p>
          <a:p>
            <a:r>
              <a:rPr lang="en-US" dirty="0" smtClean="0"/>
              <a:t>To finance these state-organized initiatives, Peter introduced heavy taxes.</a:t>
            </a:r>
          </a:p>
          <a:p>
            <a:r>
              <a:rPr lang="en-US" dirty="0" smtClean="0"/>
              <a:t>Conscription, programs of forced labor, a poll tax, and indirect taxes on everything from bee-keeping to salt provoked two major uprisings in the Russian interior between 1705 and 1708. </a:t>
            </a:r>
          </a:p>
          <a:p>
            <a:r>
              <a:rPr lang="en-US" dirty="0" smtClean="0"/>
              <a:t>The czar suppressed them brutally.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An iron-willed autocrat, Peter bought his nation into Europe and made it an important economic (and military) power, but millions of Russians paid a terrible price.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1 the Great: Religious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bought the Eastern Orthodox Church under state control and subordinated its clergy to his own leadership.</a:t>
            </a:r>
          </a:p>
          <a:p>
            <a:r>
              <a:rPr lang="en-US" dirty="0" smtClean="0"/>
              <a:t>This thus abolished independence of the church. </a:t>
            </a:r>
          </a:p>
          <a:p>
            <a:r>
              <a:rPr lang="en-US" dirty="0" smtClean="0"/>
              <a:t>In addition, this makes the state outweigh the influence of the church for it has total power of it. </a:t>
            </a:r>
          </a:p>
          <a:p>
            <a:r>
              <a:rPr lang="en-US" dirty="0" smtClean="0"/>
              <a:t>Primary goal of Peter is to impose western European’s religious custom, which is predominantly Christianity.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I the Great: Social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drive to “westernize” Russia bought many social impositions on the nobility.</a:t>
            </a:r>
          </a:p>
          <a:p>
            <a:r>
              <a:rPr lang="en-US" dirty="0" smtClean="0"/>
              <a:t>Only nobles learn western-style education.</a:t>
            </a:r>
          </a:p>
          <a:p>
            <a:r>
              <a:rPr lang="en-US" dirty="0" smtClean="0"/>
              <a:t>Peter demanded that aristocrats acquire morals and tastes of Europe’s elites.</a:t>
            </a:r>
          </a:p>
          <a:p>
            <a:r>
              <a:rPr lang="en-US" dirty="0" smtClean="0"/>
              <a:t>He made them abandon their Russian dress in favor of the clothing of western Europe and forced the men to shave or trim their beards in the Western style. </a:t>
            </a:r>
          </a:p>
          <a:p>
            <a:r>
              <a:rPr lang="en-US" dirty="0" smtClean="0"/>
              <a:t>These revolutionary reforms drove a wedge between the nobility and the mass of Russians.</a:t>
            </a:r>
          </a:p>
          <a:p>
            <a:r>
              <a:rPr lang="en-US" dirty="0" smtClean="0"/>
              <a:t>Peter strengthened the political and economic position of the ruling classes, the landowners, and the rising bourgeoisie while exploiting the peasantry ruthlessly.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1 the Great: Intellectual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Peter required Western-style education for all male nobles.</a:t>
            </a:r>
          </a:p>
          <a:p>
            <a:r>
              <a:rPr lang="en-US" dirty="0" smtClean="0"/>
              <a:t>He established schools for their children and sent many to study in western Europe.</a:t>
            </a:r>
          </a:p>
          <a:p>
            <a:r>
              <a:rPr lang="en-US" dirty="0" smtClean="0"/>
              <a:t>He introduced “cipher schools” for teaching basic reading and arithmetic, established a printing press, established and edited Russia’s first newspaper and funded the Academy of Sciences, which opened in 1724.</a:t>
            </a:r>
          </a:p>
          <a:p>
            <a:r>
              <a:rPr lang="en-US" dirty="0" smtClean="0"/>
              <a:t>He also founded technical schools, museums, and a public library.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1 the Great: Artistic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St. Petersburg, a seaport that Peter opened in 1703, served as a magnificent capital city and haven for Russia’s navy.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Artistic-wise, it serves as the ideal model or “picture” of a western society, which he greatly wishes to impose on Russia in hopes of strengthening his country.</a:t>
            </a:r>
          </a:p>
          <a:p>
            <a:r>
              <a:rPr lang="en-US" dirty="0" smtClean="0"/>
              <a:t>In addition, from his “Great Embassy”, he founded an art gallery that displayed western customs.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dirty="0" err="1" smtClean="0"/>
              <a:t>Ultee</a:t>
            </a:r>
            <a:r>
              <a:rPr lang="en-US" sz="1600" dirty="0" smtClean="0"/>
              <a:t>, Maarten. "Louis XIV." </a:t>
            </a:r>
            <a:r>
              <a:rPr lang="en-US" sz="1600" i="1" dirty="0" smtClean="0"/>
              <a:t>World Book Student.</a:t>
            </a:r>
            <a:r>
              <a:rPr lang="en-US" sz="1600" dirty="0" smtClean="0"/>
              <a:t> World Book, 2009. Web. 6 Oct. 2009.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 err="1" smtClean="0"/>
              <a:t>Cracraft</a:t>
            </a:r>
            <a:r>
              <a:rPr lang="en-US" sz="1600" dirty="0" smtClean="0"/>
              <a:t>, James. "Peter I, the Great." </a:t>
            </a:r>
            <a:r>
              <a:rPr lang="en-US" sz="1600" i="1" dirty="0" smtClean="0"/>
              <a:t>World Book Student.</a:t>
            </a:r>
            <a:r>
              <a:rPr lang="en-US" sz="1600" dirty="0" smtClean="0"/>
              <a:t> World Book, 2009. Web. 7 Oct. 2009.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 smtClean="0"/>
              <a:t>"Louis XIV of France." </a:t>
            </a:r>
            <a:r>
              <a:rPr lang="en-US" sz="1600" i="1" dirty="0" smtClean="0"/>
              <a:t>http://en.wikipedia.org/wiki</a:t>
            </a:r>
            <a:r>
              <a:rPr lang="en-US" sz="1600" dirty="0" smtClean="0"/>
              <a:t>. Wikipedia, the Free </a:t>
            </a:r>
            <a:br>
              <a:rPr lang="en-US" sz="1600" dirty="0" smtClean="0"/>
            </a:br>
            <a:r>
              <a:rPr lang="en-US" sz="1600" dirty="0" smtClean="0"/>
              <a:t>     </a:t>
            </a:r>
            <a:r>
              <a:rPr lang="en-US" sz="1600" dirty="0" err="1" smtClean="0"/>
              <a:t>Enyclopedia</a:t>
            </a:r>
            <a:r>
              <a:rPr lang="en-US" sz="1600" dirty="0" smtClean="0"/>
              <a:t>, 6 Oct. 2009. Web. 7 Oct. 2009. &lt;http://en.wikipedia.org/ </a:t>
            </a:r>
            <a:br>
              <a:rPr lang="en-US" sz="1600" dirty="0" smtClean="0"/>
            </a:br>
            <a:r>
              <a:rPr lang="en-US" sz="1600" dirty="0" smtClean="0"/>
              <a:t>     wiki/</a:t>
            </a:r>
            <a:r>
              <a:rPr lang="en-US" sz="1600" dirty="0" err="1" smtClean="0"/>
              <a:t>Louis_XIV_of_France#Patronage_of_the_arts</a:t>
            </a:r>
            <a:r>
              <a:rPr lang="en-US" sz="1600" dirty="0" smtClean="0"/>
              <a:t>&gt;. 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 smtClean="0"/>
              <a:t>BENTLEY, JERRY H., and HERBERT F. ZIEGLER. "A Global Perspective on the Past." </a:t>
            </a:r>
            <a:br>
              <a:rPr lang="en-US" sz="1600" dirty="0" smtClean="0"/>
            </a:br>
            <a:r>
              <a:rPr lang="en-US" sz="1600" dirty="0" smtClean="0"/>
              <a:t>     </a:t>
            </a:r>
            <a:r>
              <a:rPr lang="en-US" sz="1600" i="1" dirty="0" smtClean="0"/>
              <a:t>Traditions &amp; Encounters</a:t>
            </a:r>
            <a:r>
              <a:rPr lang="en-US" sz="1600" dirty="0" smtClean="0"/>
              <a:t>. Third Edition ed. [c. 2006?]. Print. 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 err="1" smtClean="0"/>
              <a:t>Spodek</a:t>
            </a:r>
            <a:r>
              <a:rPr lang="en-US" sz="1600" dirty="0" smtClean="0"/>
              <a:t>, Howard. "Combined Volume." </a:t>
            </a:r>
            <a:r>
              <a:rPr lang="en-US" sz="1600" i="1" dirty="0" smtClean="0"/>
              <a:t>The World's History</a:t>
            </a:r>
            <a:r>
              <a:rPr lang="en-US" sz="1600" dirty="0" smtClean="0"/>
              <a:t>. Third Edition ed. </a:t>
            </a:r>
            <a:br>
              <a:rPr lang="en-US" sz="1600" dirty="0" smtClean="0"/>
            </a:br>
            <a:r>
              <a:rPr lang="en-US" sz="1600" dirty="0" smtClean="0"/>
              <a:t>     [c.2006?]. Print. </a:t>
            </a:r>
          </a:p>
          <a:p>
            <a:pPr>
              <a:buFont typeface="Wingdings" pitchFamily="2" charset="2"/>
              <a:buChar char="q"/>
            </a:pPr>
            <a:endParaRPr lang="en-US" sz="1600" dirty="0"/>
          </a:p>
        </p:txBody>
      </p:sp>
      <p:pic>
        <p:nvPicPr>
          <p:cNvPr id="1029" name="Picture 5" descr="C:\Users\Agosto Family\AppData\Local\Microsoft\Windows\Temporary Internet Files\Content.IE5\HTG9O295\MCj044173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191000"/>
            <a:ext cx="3048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320"/>
            <a:ext cx="7485888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XIV: Introduction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 descr="pc202719[1]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00200"/>
            <a:ext cx="3282950" cy="4191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209288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King of France (1643-1715)</a:t>
            </a:r>
          </a:p>
          <a:p>
            <a:r>
              <a:rPr lang="en-US" sz="2400" dirty="0" smtClean="0"/>
              <a:t>Longest reign in modern European history.</a:t>
            </a:r>
          </a:p>
          <a:p>
            <a:r>
              <a:rPr lang="en-US" sz="2400" dirty="0" smtClean="0"/>
              <a:t>Alias:</a:t>
            </a:r>
          </a:p>
          <a:p>
            <a:pPr lvl="1"/>
            <a:r>
              <a:rPr lang="en-US" sz="2200" i="1" dirty="0" smtClean="0">
                <a:solidFill>
                  <a:srgbClr val="008000"/>
                </a:solidFill>
              </a:rPr>
              <a:t>“</a:t>
            </a:r>
            <a:r>
              <a:rPr lang="en-US" sz="2200" i="1" dirty="0" err="1" smtClean="0">
                <a:solidFill>
                  <a:srgbClr val="008000"/>
                </a:solidFill>
              </a:rPr>
              <a:t>Dieudonne</a:t>
            </a:r>
            <a:r>
              <a:rPr lang="en-US" sz="2200" i="1" dirty="0" smtClean="0">
                <a:solidFill>
                  <a:srgbClr val="008000"/>
                </a:solidFill>
              </a:rPr>
              <a:t>” </a:t>
            </a:r>
            <a:r>
              <a:rPr lang="en-US" sz="2200" dirty="0" smtClean="0">
                <a:solidFill>
                  <a:srgbClr val="008000"/>
                </a:solidFill>
              </a:rPr>
              <a:t>(God-given)</a:t>
            </a:r>
          </a:p>
          <a:p>
            <a:pPr lvl="1"/>
            <a:r>
              <a:rPr lang="en-US" sz="2200" dirty="0" smtClean="0">
                <a:solidFill>
                  <a:srgbClr val="008000"/>
                </a:solidFill>
              </a:rPr>
              <a:t>“Grand Monarch”</a:t>
            </a:r>
          </a:p>
          <a:p>
            <a:pPr lvl="1"/>
            <a:r>
              <a:rPr lang="en-US" sz="2200" dirty="0" smtClean="0">
                <a:solidFill>
                  <a:srgbClr val="008000"/>
                </a:solidFill>
              </a:rPr>
              <a:t>“Louis the Great”</a:t>
            </a:r>
          </a:p>
          <a:p>
            <a:pPr lvl="1"/>
            <a:r>
              <a:rPr lang="en-US" sz="2200" i="1" dirty="0" smtClean="0">
                <a:solidFill>
                  <a:srgbClr val="008000"/>
                </a:solidFill>
              </a:rPr>
              <a:t>“Le </a:t>
            </a:r>
            <a:r>
              <a:rPr lang="en-US" sz="2200" i="1" dirty="0" err="1" smtClean="0">
                <a:solidFill>
                  <a:srgbClr val="008000"/>
                </a:solidFill>
              </a:rPr>
              <a:t>roi-soleil</a:t>
            </a:r>
            <a:r>
              <a:rPr lang="en-US" sz="2200" i="1" dirty="0" smtClean="0">
                <a:solidFill>
                  <a:srgbClr val="008000"/>
                </a:solidFill>
              </a:rPr>
              <a:t>” </a:t>
            </a:r>
            <a:r>
              <a:rPr lang="en-US" sz="2200" dirty="0" smtClean="0">
                <a:solidFill>
                  <a:srgbClr val="008000"/>
                </a:solidFill>
              </a:rPr>
              <a:t>(The Sun King)</a:t>
            </a:r>
          </a:p>
          <a:p>
            <a:r>
              <a:rPr lang="en-US" sz="2400" dirty="0" smtClean="0"/>
              <a:t>Made France most powerful country in Europe.</a:t>
            </a:r>
          </a:p>
          <a:p>
            <a:r>
              <a:rPr lang="en-US" sz="2400" dirty="0" smtClean="0"/>
              <a:t>Set the standard throughout Europe  for administration, war, diplomacy, language, thought, literature, music, architecture, fashion, cooking, and etiquette.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XIV: 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953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Boasted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L’état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c’est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moi</a:t>
            </a:r>
            <a:r>
              <a:rPr lang="en-US" sz="2400" i="1" dirty="0" smtClean="0"/>
              <a:t>” </a:t>
            </a:r>
            <a:r>
              <a:rPr lang="en-US" sz="2400" dirty="0" smtClean="0"/>
              <a:t>(“I am the state”).</a:t>
            </a:r>
          </a:p>
          <a:p>
            <a:r>
              <a:rPr lang="en-US" sz="2400" dirty="0" smtClean="0"/>
              <a:t>By 1690, Louis XIV raised an army of 40,000 men: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equal to combined armies of England, the Habsburg Empire, Prussia, Russia, and the Dutch Republic.</a:t>
            </a:r>
          </a:p>
          <a:p>
            <a:r>
              <a:rPr lang="en-US" sz="2400" dirty="0" smtClean="0"/>
              <a:t>French navy was larger than the English: 120 compared to 100.</a:t>
            </a:r>
          </a:p>
          <a:p>
            <a:r>
              <a:rPr lang="en-US" sz="2400" dirty="0" smtClean="0"/>
              <a:t>Growth of France disturbed the “balance of power”.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Gained important territories, formed alliances with other countries.</a:t>
            </a:r>
            <a:endParaRPr lang="en-US" sz="2000" dirty="0" smtClean="0"/>
          </a:p>
          <a:p>
            <a:r>
              <a:rPr lang="en-US" sz="2400" dirty="0" smtClean="0"/>
              <a:t>The war of the League of Augsburg (1688-97) and the War of the Spanish </a:t>
            </a:r>
            <a:r>
              <a:rPr lang="en-US" sz="2400" dirty="0" err="1" smtClean="0"/>
              <a:t>Successsion</a:t>
            </a:r>
            <a:r>
              <a:rPr lang="en-US" sz="2400" dirty="0" smtClean="0"/>
              <a:t> (1702-13) reduced France’s power.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Forced to cede to Britain the North American colonies of Newfoundland and Nova Scotia and all French claims to the Hudson Bay territory.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XIV: Economical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90688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Louis’ chief economic adviser, Jean-</a:t>
            </a:r>
            <a:r>
              <a:rPr lang="en-US" dirty="0" err="1" smtClean="0"/>
              <a:t>Baptiste</a:t>
            </a:r>
            <a:r>
              <a:rPr lang="en-US" dirty="0" smtClean="0"/>
              <a:t> Colbert, pursued policy of mercantilism:</a:t>
            </a:r>
          </a:p>
          <a:p>
            <a:pPr lvl="1"/>
            <a:r>
              <a:rPr lang="en-US" sz="2900" dirty="0" smtClean="0">
                <a:solidFill>
                  <a:srgbClr val="008000"/>
                </a:solidFill>
              </a:rPr>
              <a:t>He did this by strengthening state control over the national economy.</a:t>
            </a:r>
          </a:p>
          <a:p>
            <a:r>
              <a:rPr lang="en-US" dirty="0" smtClean="0"/>
              <a:t>To facilitate trade, he abolished local taxes on trade throughout central France.</a:t>
            </a:r>
          </a:p>
          <a:p>
            <a:r>
              <a:rPr lang="en-US" dirty="0" smtClean="0"/>
              <a:t>Established Commercial Code to unify business practice throughout the country.</a:t>
            </a:r>
          </a:p>
          <a:p>
            <a:r>
              <a:rPr lang="en-US" dirty="0" smtClean="0"/>
              <a:t>To improve communication, he built roads and canals.</a:t>
            </a:r>
          </a:p>
          <a:p>
            <a:r>
              <a:rPr lang="en-US" dirty="0" smtClean="0"/>
              <a:t>Set quality standards for hand manufacturers to improve their marketability and gave financial incentives to them of such luxury goods: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i.e. silks, tapestries, glass, and woolens.</a:t>
            </a:r>
            <a:endParaRPr lang="en-US" dirty="0" smtClean="0"/>
          </a:p>
          <a:p>
            <a:r>
              <a:rPr lang="en-US" dirty="0" smtClean="0"/>
              <a:t>Needs of the army created huge national markets for uniforms, equipment, and provisions.</a:t>
            </a:r>
          </a:p>
          <a:p>
            <a:r>
              <a:rPr lang="en-US" dirty="0" smtClean="0"/>
              <a:t>All these policies benefited private business and the state.</a:t>
            </a:r>
          </a:p>
          <a:p>
            <a:r>
              <a:rPr lang="en-US" dirty="0" smtClean="0"/>
              <a:t>Growth of French economic strength was also a contributor to the disturbing of “balance of power”.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sz="2400" dirty="0" smtClean="0">
              <a:solidFill>
                <a:srgbClr val="008000"/>
              </a:solidFill>
            </a:endParaRPr>
          </a:p>
          <a:p>
            <a:endParaRPr lang="en-US" sz="2400" dirty="0" smtClean="0">
              <a:solidFill>
                <a:srgbClr val="008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XIV: Religious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His leading religious adviser, Bishop Jacques-</a:t>
            </a:r>
            <a:r>
              <a:rPr lang="en-US" dirty="0" err="1" smtClean="0"/>
              <a:t>Bénigne</a:t>
            </a:r>
            <a:r>
              <a:rPr lang="en-US" dirty="0" smtClean="0"/>
              <a:t> Bossuet, linked the king’s power to divine right: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Asserting that </a:t>
            </a:r>
            <a:r>
              <a:rPr lang="en-US" b="1" dirty="0" smtClean="0">
                <a:solidFill>
                  <a:srgbClr val="008000"/>
                </a:solidFill>
              </a:rPr>
              <a:t>“Royalty has its origin in the divinity itself.” </a:t>
            </a:r>
            <a:endParaRPr lang="en-US" b="1" dirty="0">
              <a:solidFill>
                <a:srgbClr val="008000"/>
              </a:solidFill>
            </a:endParaRPr>
          </a:p>
          <a:p>
            <a:r>
              <a:rPr lang="en-US" dirty="0" smtClean="0"/>
              <a:t>Continued the right of the king to appoint the Catholic clergy in France.</a:t>
            </a:r>
          </a:p>
          <a:p>
            <a:r>
              <a:rPr lang="en-US" dirty="0" smtClean="0"/>
              <a:t>In 1685, he revoked the Edict of Nantes, believing that a single dominant religion was more important than minorities.</a:t>
            </a:r>
          </a:p>
          <a:p>
            <a:r>
              <a:rPr lang="en-US" dirty="0" smtClean="0"/>
              <a:t>This cost France the service of many Protestant artisans, who fled to Netherlands and Britain.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These Protestants were called Huguenots.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XIV: 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Louis XIV ruled by collaborating with socially powerful elites.</a:t>
            </a:r>
          </a:p>
          <a:p>
            <a:r>
              <a:rPr lang="en-US" dirty="0" smtClean="0"/>
              <a:t>As suggested of his absolute monarch title, he gives great privilege to the nobility.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He gained support of his rule through winning favor of the nobility.</a:t>
            </a:r>
          </a:p>
          <a:p>
            <a:r>
              <a:rPr lang="en-US" dirty="0" smtClean="0"/>
              <a:t>The most prominent nobles could live in Versailles with their families and entourages.</a:t>
            </a:r>
          </a:p>
          <a:p>
            <a:r>
              <a:rPr lang="en-US" dirty="0" smtClean="0"/>
              <a:t>Of course, other peoples, especially those who work under the arts can gain benefits from the king as to work with the king and performing whatever the king desires.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i.e. painters, sculptors, architects, and writers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XIV: Intellectual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Louis XIV allowed classical French literature to flourish by protecting such writers:</a:t>
            </a:r>
          </a:p>
          <a:p>
            <a:pPr lvl="1"/>
            <a:r>
              <a:rPr lang="en-US" dirty="0" err="1" smtClean="0">
                <a:solidFill>
                  <a:srgbClr val="008000"/>
                </a:solidFill>
              </a:rPr>
              <a:t>Molière</a:t>
            </a:r>
            <a:r>
              <a:rPr lang="en-US" dirty="0" smtClean="0">
                <a:solidFill>
                  <a:srgbClr val="008000"/>
                </a:solidFill>
              </a:rPr>
              <a:t>, Jean Racine, and Jean de La Fontaine.</a:t>
            </a:r>
          </a:p>
          <a:p>
            <a:r>
              <a:rPr lang="en-US" dirty="0" smtClean="0"/>
              <a:t>His secret wife, Madame de Maintenon, advised Louis to sign letters patent creating the “</a:t>
            </a:r>
            <a:r>
              <a:rPr lang="en-US" dirty="0" err="1" smtClean="0"/>
              <a:t>Institut</a:t>
            </a:r>
            <a:r>
              <a:rPr lang="en-US" dirty="0" smtClean="0"/>
              <a:t> de Saint-Louis” at Saint Cyr for </a:t>
            </a:r>
            <a:r>
              <a:rPr lang="en-US" i="1" dirty="0" smtClean="0"/>
              <a:t>“</a:t>
            </a:r>
            <a:r>
              <a:rPr lang="en-US" i="1" dirty="0" err="1" smtClean="0"/>
              <a:t>filles</a:t>
            </a:r>
            <a:r>
              <a:rPr lang="en-US" i="1" dirty="0" smtClean="0"/>
              <a:t> </a:t>
            </a:r>
            <a:r>
              <a:rPr lang="en-US" i="1" dirty="0" err="1" smtClean="0"/>
              <a:t>pauvres</a:t>
            </a:r>
            <a:r>
              <a:rPr lang="en-US" i="1" dirty="0" smtClean="0"/>
              <a:t> de la noblesse” </a:t>
            </a:r>
            <a:r>
              <a:rPr lang="en-US" dirty="0" smtClean="0"/>
              <a:t>(“for poor noble girls”) between the ages of seven and twenty.</a:t>
            </a:r>
          </a:p>
          <a:p>
            <a:r>
              <a:rPr lang="en-US" dirty="0" smtClean="0"/>
              <a:t>Saint Cyr was at the time the only educational institution for girls in France that was not a convent.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XIV: Artistic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Supported writers and artists and played a part in the growth of French literature.</a:t>
            </a:r>
          </a:p>
          <a:p>
            <a:r>
              <a:rPr lang="en-US" dirty="0" smtClean="0"/>
              <a:t>Historians described Louis’ long reign as “century of Louis XIV”.</a:t>
            </a:r>
          </a:p>
          <a:p>
            <a:r>
              <a:rPr lang="en-US" dirty="0" smtClean="0"/>
              <a:t>With his built palace at Versailles, he himself was the arbiter of taste and style.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He lavishly patronized painters, sculptors, architects, and writers who creations met with his approval.</a:t>
            </a:r>
          </a:p>
          <a:p>
            <a:r>
              <a:rPr lang="en-US" dirty="0" smtClean="0"/>
              <a:t>Nobles living at Versailles mastered the intricacies of court ritual and attended banquets, concerts, operas, balls, and theatrical performances.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During this, Louis and his ministers run the state.</a:t>
            </a:r>
          </a:p>
          <a:p>
            <a:r>
              <a:rPr lang="en-US" dirty="0" smtClean="0"/>
              <a:t>Louis provided nobility with luxurious accommodations and endless entertainment in exchange for absolute rule.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I the Great: Introduction</a:t>
            </a:r>
            <a:endParaRPr lang="en-US" dirty="0"/>
          </a:p>
        </p:txBody>
      </p:sp>
      <p:pic>
        <p:nvPicPr>
          <p:cNvPr id="6" name="Content Placeholder 5" descr="pc305398[1]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3132221" cy="4191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133088" cy="4663440"/>
          </a:xfrm>
        </p:spPr>
        <p:txBody>
          <a:bodyPr>
            <a:normAutofit/>
          </a:bodyPr>
          <a:lstStyle/>
          <a:p>
            <a:r>
              <a:rPr lang="en-US" dirty="0" smtClean="0"/>
              <a:t>(1682-96) Co-emperor with his half-brother.</a:t>
            </a:r>
          </a:p>
          <a:p>
            <a:r>
              <a:rPr lang="en-US" dirty="0" smtClean="0"/>
              <a:t>(1696-1725) Became sole emperor.</a:t>
            </a:r>
          </a:p>
          <a:p>
            <a:r>
              <a:rPr lang="en-US" dirty="0" smtClean="0"/>
              <a:t>Member of the Romanov dynasty.</a:t>
            </a:r>
          </a:p>
          <a:p>
            <a:r>
              <a:rPr lang="en-US" dirty="0" smtClean="0"/>
              <a:t>Transformed Russia into great European power.</a:t>
            </a:r>
          </a:p>
          <a:p>
            <a:r>
              <a:rPr lang="en-US" dirty="0" smtClean="0"/>
              <a:t>Imposed Western customs on Russia.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09719FC7437C49B821181E7A2E04B7" ma:contentTypeVersion="0" ma:contentTypeDescription="Create a new document." ma:contentTypeScope="" ma:versionID="10bade4ed1ed0724557cb282f6c4ad3c">
  <xsd:schema xmlns:xsd="http://www.w3.org/2001/XMLSchema" xmlns:p="http://schemas.microsoft.com/office/2006/metadata/properties" xmlns:ns2="9F71096B-43C7-497C-B821-181E7A2E04B7" targetNamespace="http://schemas.microsoft.com/office/2006/metadata/properties" ma:root="true" ma:fieldsID="d4521e2ae733970560ed0b51fcdba3d1" ns2:_="">
    <xsd:import namespace="9F71096B-43C7-497C-B821-181E7A2E04B7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9F71096B-43C7-497C-B821-181E7A2E04B7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lass xmlns="9F71096B-43C7-497C-B821-181E7A2E04B7">AP World History</Class>
    <Due_x0020_Date xmlns="9F71096B-43C7-497C-B821-181E7A2E04B7" xsi:nil="true"/>
    <Teacher xmlns="9F71096B-43C7-497C-B821-181E7A2E04B7">Mr. DeMott</Teach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5865AB-DAED-47C1-BA0C-4D1B2DF519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71096B-43C7-497C-B821-181E7A2E04B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9F17CBB-811F-41E3-BBF2-887F67252838}">
  <ds:schemaRefs>
    <ds:schemaRef ds:uri="http://schemas.microsoft.com/office/2006/metadata/properties"/>
    <ds:schemaRef ds:uri="9F71096B-43C7-497C-B821-181E7A2E04B7"/>
  </ds:schemaRefs>
</ds:datastoreItem>
</file>

<file path=customXml/itemProps3.xml><?xml version="1.0" encoding="utf-8"?>
<ds:datastoreItem xmlns:ds="http://schemas.openxmlformats.org/officeDocument/2006/customXml" ds:itemID="{0D791B82-875E-4DC8-B7ED-4608FCEB6A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1667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Exploring Absolutism </vt:lpstr>
      <vt:lpstr>Louis XIV: Introduction</vt:lpstr>
      <vt:lpstr>Louis XIV: Political</vt:lpstr>
      <vt:lpstr>Louis XIV: Economical</vt:lpstr>
      <vt:lpstr>Louis XIV: Religious</vt:lpstr>
      <vt:lpstr>Louis XIV: Social</vt:lpstr>
      <vt:lpstr>Louis XIV: Intellectual</vt:lpstr>
      <vt:lpstr>Louis XIV: Artistic</vt:lpstr>
      <vt:lpstr>Peter I the Great: Introduction</vt:lpstr>
      <vt:lpstr>Peter 1 the Great: Political</vt:lpstr>
      <vt:lpstr>Peter I the Great: Political pt. 2</vt:lpstr>
      <vt:lpstr>Peter 1 the Great: Economical</vt:lpstr>
      <vt:lpstr>Peter 1 the Great: Religious</vt:lpstr>
      <vt:lpstr>Peter I the Great: Social</vt:lpstr>
      <vt:lpstr>Peter 1 the Great: Intellectual</vt:lpstr>
      <vt:lpstr>Peter 1 the Great: Artistic</vt:lpstr>
      <vt:lpstr>Citations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Absolutism</dc:title>
  <dc:creator>Agosto Family</dc:creator>
  <cp:lastModifiedBy>ecdemott</cp:lastModifiedBy>
  <cp:revision>23</cp:revision>
  <dcterms:created xsi:type="dcterms:W3CDTF">2009-09-27T20:39:41Z</dcterms:created>
  <dcterms:modified xsi:type="dcterms:W3CDTF">2009-11-05T12:45:23Z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0x0101006B09719FC7437C49B821181E7A2E04B7</vt:lpwstr>
  </property>
</Properties>
</file>