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60" r:id="rId4"/>
    <p:sldId id="257" r:id="rId5"/>
    <p:sldId id="262" r:id="rId6"/>
    <p:sldId id="258"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4660"/>
  </p:normalViewPr>
  <p:slideViewPr>
    <p:cSldViewPr>
      <p:cViewPr>
        <p:scale>
          <a:sx n="70" d="100"/>
          <a:sy n="70" d="100"/>
        </p:scale>
        <p:origin x="-69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0F7946-8DA1-4BA4-A8E0-A5956FB94518}" type="slidenum">
              <a:rPr lang="es-ES" smtClean="0"/>
              <a:pPr/>
              <a:t>‹#›</a:t>
            </a:fld>
            <a:endParaRPr lang="es-E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5" name="Footer Placeholder 4"/>
          <p:cNvSpPr>
            <a:spLocks noGrp="1"/>
          </p:cNvSpPr>
          <p:nvPr>
            <p:ph type="ftr" sz="quarter" idx="11"/>
          </p:nvPr>
        </p:nvSpPr>
        <p:spPr>
          <a:xfrm>
            <a:off x="2640597" y="6377459"/>
            <a:ext cx="3836404" cy="365125"/>
          </a:xfrm>
        </p:spPr>
        <p:txBody>
          <a:bodyPr/>
          <a:lstStyle/>
          <a:p>
            <a:endParaRPr lang="es-ES"/>
          </a:p>
        </p:txBody>
      </p:sp>
      <p:sp>
        <p:nvSpPr>
          <p:cNvPr id="6" name="Slide Number Placeholder 5"/>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0F7946-8DA1-4BA4-A8E0-A5956FB94518}" type="slidenum">
              <a:rPr lang="es-ES" smtClean="0"/>
              <a:pPr/>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0F7946-8DA1-4BA4-A8E0-A5956FB94518}"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81DB02-4B4A-4C4A-93C1-A8A85ED2BB88}" type="datetimeFigureOut">
              <a:rPr lang="es-ES" smtClean="0"/>
              <a:pPr/>
              <a:t>26/06/2011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0F7946-8DA1-4BA4-A8E0-A5956FB94518}" type="slidenum">
              <a:rPr lang="es-ES" smtClean="0"/>
              <a:pPr/>
              <a:t>‹#›</a:t>
            </a:fld>
            <a:endParaRPr lang="es-E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F81DB02-4B4A-4C4A-93C1-A8A85ED2BB88}" type="datetimeFigureOut">
              <a:rPr lang="es-ES" smtClean="0"/>
              <a:pPr/>
              <a:t>26/06/2011</a:t>
            </a:fld>
            <a:endParaRPr lang="es-E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S"/>
          </a:p>
        </p:txBody>
      </p:sp>
      <p:sp>
        <p:nvSpPr>
          <p:cNvPr id="7" name="Slide Number Placeholder 6"/>
          <p:cNvSpPr>
            <a:spLocks noGrp="1"/>
          </p:cNvSpPr>
          <p:nvPr>
            <p:ph type="sldNum" sz="quarter" idx="12"/>
          </p:nvPr>
        </p:nvSpPr>
        <p:spPr>
          <a:xfrm>
            <a:off x="8339328" y="1170432"/>
            <a:ext cx="733864" cy="201168"/>
          </a:xfrm>
        </p:spPr>
        <p:txBody>
          <a:bodyPr/>
          <a:lstStyle/>
          <a:p>
            <a:fld id="{130F7946-8DA1-4BA4-A8E0-A5956FB94518}"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F81DB02-4B4A-4C4A-93C1-A8A85ED2BB88}" type="datetimeFigureOut">
              <a:rPr lang="es-ES" smtClean="0"/>
              <a:pPr/>
              <a:t>26/06/2011</a:t>
            </a:fld>
            <a:endParaRPr lang="es-E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30F7946-8DA1-4BA4-A8E0-A5956FB94518}"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xam.gov.tw/cp.asp?xItem=9518&amp;ctNode=611&amp;mp=5" TargetMode="External"/><Relationship Id="rId7" Type="http://schemas.openxmlformats.org/officeDocument/2006/relationships/hyperlink" Target="https://www.cia.gov/library/publications/the-world-factbook/geos/ch.html" TargetMode="External"/><Relationship Id="rId2" Type="http://schemas.openxmlformats.org/officeDocument/2006/relationships/hyperlink" Target="http://dictionary.reference.com/" TargetMode="External"/><Relationship Id="rId1" Type="http://schemas.openxmlformats.org/officeDocument/2006/relationships/slideLayout" Target="../slideLayouts/slideLayout2.xml"/><Relationship Id="rId6" Type="http://schemas.openxmlformats.org/officeDocument/2006/relationships/hyperlink" Target="http://www.ly.gov.tw/en/innerIndex.action" TargetMode="External"/><Relationship Id="rId5" Type="http://schemas.openxmlformats.org/officeDocument/2006/relationships/hyperlink" Target="http://www.judicial.gov.tw/en/" TargetMode="External"/><Relationship Id="rId4" Type="http://schemas.openxmlformats.org/officeDocument/2006/relationships/hyperlink" Target="http://www.ey.gov.tw/ct.asp?xItem=52759&amp;ctNode=1327&amp;mp=1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Difference</a:t>
            </a:r>
            <a:r>
              <a:rPr lang="es-ES" dirty="0" smtClean="0"/>
              <a:t> in </a:t>
            </a:r>
            <a:r>
              <a:rPr lang="en-US" dirty="0" smtClean="0"/>
              <a:t>Governments</a:t>
            </a:r>
            <a:endParaRPr lang="en-US" dirty="0"/>
          </a:p>
        </p:txBody>
      </p:sp>
      <p:sp>
        <p:nvSpPr>
          <p:cNvPr id="3" name="Subtitle 2"/>
          <p:cNvSpPr>
            <a:spLocks noGrp="1"/>
          </p:cNvSpPr>
          <p:nvPr>
            <p:ph type="subTitle" idx="1"/>
          </p:nvPr>
        </p:nvSpPr>
        <p:spPr>
          <a:xfrm>
            <a:off x="1524000" y="4343400"/>
            <a:ext cx="8077200" cy="1499616"/>
          </a:xfrm>
        </p:spPr>
        <p:txBody>
          <a:bodyPr/>
          <a:lstStyle/>
          <a:p>
            <a:r>
              <a:rPr lang="en-US" dirty="0" smtClean="0"/>
              <a:t>People’s</a:t>
            </a:r>
            <a:r>
              <a:rPr lang="es-ES" dirty="0" smtClean="0"/>
              <a:t> </a:t>
            </a:r>
            <a:r>
              <a:rPr lang="en-US" dirty="0" smtClean="0"/>
              <a:t>Republic</a:t>
            </a:r>
            <a:r>
              <a:rPr lang="es-ES" dirty="0" smtClean="0"/>
              <a:t> of China v. The Republic of China</a:t>
            </a:r>
            <a:endParaRPr lang="es-ES" dirty="0"/>
          </a:p>
        </p:txBody>
      </p:sp>
      <p:pic>
        <p:nvPicPr>
          <p:cNvPr id="4" name="Picture 3" descr="3925457884_713b0113cf.jpg"/>
          <p:cNvPicPr>
            <a:picLocks noChangeAspect="1"/>
          </p:cNvPicPr>
          <p:nvPr/>
        </p:nvPicPr>
        <p:blipFill>
          <a:blip r:embed="rId2" cstate="print"/>
          <a:stretch>
            <a:fillRect/>
          </a:stretch>
        </p:blipFill>
        <p:spPr>
          <a:xfrm>
            <a:off x="5139496" y="457200"/>
            <a:ext cx="4004504" cy="2743200"/>
          </a:xfrm>
          <a:prstGeom prst="rect">
            <a:avLst/>
          </a:prstGeom>
        </p:spPr>
      </p:pic>
      <p:pic>
        <p:nvPicPr>
          <p:cNvPr id="7" name="Picture 6" descr="china-flag.jpg"/>
          <p:cNvPicPr>
            <a:picLocks noChangeAspect="1"/>
          </p:cNvPicPr>
          <p:nvPr/>
        </p:nvPicPr>
        <p:blipFill>
          <a:blip r:embed="rId3" cstate="print"/>
          <a:stretch>
            <a:fillRect/>
          </a:stretch>
        </p:blipFill>
        <p:spPr>
          <a:xfrm>
            <a:off x="1" y="457200"/>
            <a:ext cx="4038600" cy="2743200"/>
          </a:xfrm>
          <a:prstGeom prst="rect">
            <a:avLst/>
          </a:prstGeom>
        </p:spPr>
      </p:pic>
      <p:sp>
        <p:nvSpPr>
          <p:cNvPr id="6" name="TextBox 5"/>
          <p:cNvSpPr txBox="1"/>
          <p:nvPr/>
        </p:nvSpPr>
        <p:spPr>
          <a:xfrm>
            <a:off x="7391400" y="6211669"/>
            <a:ext cx="1752600" cy="646331"/>
          </a:xfrm>
          <a:prstGeom prst="rect">
            <a:avLst/>
          </a:prstGeom>
          <a:noFill/>
        </p:spPr>
        <p:txBody>
          <a:bodyPr wrap="square" rtlCol="0">
            <a:spAutoFit/>
          </a:bodyPr>
          <a:lstStyle/>
          <a:p>
            <a:r>
              <a:rPr lang="en-US" dirty="0" smtClean="0"/>
              <a:t>By: Jose </a:t>
            </a:r>
            <a:r>
              <a:rPr lang="en-US" dirty="0" smtClean="0"/>
              <a:t>Baez and EDM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625609"/>
          </a:xfrm>
        </p:spPr>
        <p:txBody>
          <a:bodyPr>
            <a:normAutofit/>
          </a:bodyPr>
          <a:lstStyle/>
          <a:p>
            <a:pPr>
              <a:buNone/>
            </a:pPr>
            <a:r>
              <a:rPr lang="en-US" sz="2400" dirty="0" smtClean="0">
                <a:solidFill>
                  <a:schemeClr val="accent1">
                    <a:lumMod val="40000"/>
                    <a:lumOff val="60000"/>
                  </a:schemeClr>
                </a:solidFill>
              </a:rPr>
              <a:t>Terms: </a:t>
            </a:r>
          </a:p>
          <a:p>
            <a:endParaRPr lang="en-US" sz="2400" dirty="0" smtClean="0">
              <a:solidFill>
                <a:schemeClr val="accent1">
                  <a:lumMod val="40000"/>
                  <a:lumOff val="60000"/>
                </a:schemeClr>
              </a:solidFill>
            </a:endParaRPr>
          </a:p>
          <a:p>
            <a:r>
              <a:rPr lang="en-US" sz="2400" dirty="0" smtClean="0"/>
              <a:t>Democracy: </a:t>
            </a:r>
            <a:r>
              <a:rPr lang="en-US" sz="1600" dirty="0" smtClean="0">
                <a:latin typeface="Arial" pitchFamily="34" charset="0"/>
                <a:cs typeface="Arial" pitchFamily="34" charset="0"/>
              </a:rPr>
              <a:t>form of government in which all citizens have an equal say in the decisions that affect their lives.</a:t>
            </a:r>
          </a:p>
          <a:p>
            <a:endParaRPr lang="en-US" sz="2400" dirty="0" smtClean="0"/>
          </a:p>
          <a:p>
            <a:r>
              <a:rPr lang="en-US" sz="2400" dirty="0" smtClean="0"/>
              <a:t>Totalitarian: </a:t>
            </a:r>
            <a:r>
              <a:rPr lang="en-US" sz="1600" dirty="0" smtClean="0">
                <a:latin typeface="Arial" pitchFamily="34" charset="0"/>
                <a:cs typeface="Arial" pitchFamily="34" charset="0"/>
              </a:rPr>
              <a:t>of or pertaining to a centralized government that does not tolerate parties of differing opinion and that exercises dictatorial control over many aspects of life. </a:t>
            </a:r>
          </a:p>
          <a:p>
            <a:endParaRPr lang="en-US" sz="1600" dirty="0" smtClean="0">
              <a:latin typeface="Arial" pitchFamily="34" charset="0"/>
              <a:cs typeface="Arial" pitchFamily="34" charset="0"/>
            </a:endParaRPr>
          </a:p>
          <a:p>
            <a:r>
              <a:rPr lang="en-US" sz="2000" dirty="0" smtClean="0">
                <a:latin typeface="Arial" pitchFamily="34" charset="0"/>
                <a:cs typeface="Arial" pitchFamily="34" charset="0"/>
              </a:rPr>
              <a:t>Communism: </a:t>
            </a:r>
            <a:r>
              <a:rPr lang="en-US" sz="1600" dirty="0" smtClean="0">
                <a:latin typeface="Arial" pitchFamily="34" charset="0"/>
                <a:cs typeface="Arial" pitchFamily="34" charset="0"/>
              </a:rPr>
              <a:t>a theory or system of social organization based on the holding of all property in common, actual ownership being ascribed to the community as a whole or to the state.</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5PX-~1.JPG"/>
          <p:cNvPicPr>
            <a:picLocks noGrp="1" noChangeAspect="1"/>
          </p:cNvPicPr>
          <p:nvPr>
            <p:ph idx="1"/>
          </p:nvPr>
        </p:nvPicPr>
        <p:blipFill>
          <a:blip r:embed="rId2" cstate="print"/>
          <a:stretch>
            <a:fillRect/>
          </a:stretch>
        </p:blipFill>
        <p:spPr>
          <a:xfrm>
            <a:off x="6781800" y="3708400"/>
            <a:ext cx="2362200" cy="3149600"/>
          </a:xfrm>
        </p:spPr>
      </p:pic>
      <p:pic>
        <p:nvPicPr>
          <p:cNvPr id="5" name="Picture 4" descr="225px-Mao_Zedong_portrait.jpg"/>
          <p:cNvPicPr>
            <a:picLocks noChangeAspect="1"/>
          </p:cNvPicPr>
          <p:nvPr/>
        </p:nvPicPr>
        <p:blipFill>
          <a:blip r:embed="rId3" cstate="print"/>
          <a:stretch>
            <a:fillRect/>
          </a:stretch>
        </p:blipFill>
        <p:spPr>
          <a:xfrm>
            <a:off x="0" y="3729399"/>
            <a:ext cx="2362200" cy="3128602"/>
          </a:xfrm>
          <a:prstGeom prst="rect">
            <a:avLst/>
          </a:prstGeom>
        </p:spPr>
      </p:pic>
      <p:sp>
        <p:nvSpPr>
          <p:cNvPr id="2" name="Title 1"/>
          <p:cNvSpPr>
            <a:spLocks noGrp="1"/>
          </p:cNvSpPr>
          <p:nvPr>
            <p:ph type="title"/>
          </p:nvPr>
        </p:nvSpPr>
        <p:spPr>
          <a:xfrm>
            <a:off x="0" y="155448"/>
            <a:ext cx="9144000" cy="1252728"/>
          </a:xfrm>
        </p:spPr>
        <p:txBody>
          <a:bodyPr>
            <a:normAutofit fontScale="90000"/>
          </a:bodyPr>
          <a:lstStyle/>
          <a:p>
            <a:pPr algn="ctr"/>
            <a:r>
              <a:rPr lang="en-US" dirty="0" smtClean="0"/>
              <a:t>Chinese Civil War </a:t>
            </a:r>
            <a:br>
              <a:rPr lang="en-US" dirty="0" smtClean="0"/>
            </a:br>
            <a:r>
              <a:rPr lang="en-US" sz="1800" b="0" dirty="0" smtClean="0"/>
              <a:t>Mao Zedong’s Communist Party of China vs. Chiang Kai-shek’s Nationalist Party of China (</a:t>
            </a:r>
            <a:r>
              <a:rPr lang="en-US" sz="1800" b="0" dirty="0" err="1" smtClean="0"/>
              <a:t>Guomindang</a:t>
            </a:r>
            <a:r>
              <a:rPr lang="en-US" sz="1800" b="0" dirty="0" smtClean="0"/>
              <a:t>)</a:t>
            </a:r>
            <a:r>
              <a:rPr lang="en-US" dirty="0" smtClean="0"/>
              <a:t/>
            </a:r>
            <a:br>
              <a:rPr lang="en-US" dirty="0" smtClean="0"/>
            </a:br>
            <a:endParaRPr lang="en-US" dirty="0"/>
          </a:p>
        </p:txBody>
      </p:sp>
      <p:sp>
        <p:nvSpPr>
          <p:cNvPr id="9" name="TextBox 8"/>
          <p:cNvSpPr txBox="1"/>
          <p:nvPr/>
        </p:nvSpPr>
        <p:spPr>
          <a:xfrm>
            <a:off x="0" y="1600200"/>
            <a:ext cx="9144000" cy="2000548"/>
          </a:xfrm>
          <a:prstGeom prst="rect">
            <a:avLst/>
          </a:prstGeom>
          <a:noFill/>
        </p:spPr>
        <p:txBody>
          <a:bodyPr wrap="square" rtlCol="0">
            <a:spAutoFit/>
          </a:bodyPr>
          <a:lstStyle/>
          <a:p>
            <a:pPr>
              <a:buFont typeface="Arial" pitchFamily="34" charset="0"/>
              <a:buChar char="•"/>
            </a:pPr>
            <a:r>
              <a:rPr lang="en-US" dirty="0" smtClean="0"/>
              <a:t> Both sides fought for control of all of China which eventually led to the split into two Chinas. </a:t>
            </a:r>
          </a:p>
          <a:p>
            <a:pPr lvl="1">
              <a:buClr>
                <a:schemeClr val="accent2"/>
              </a:buClr>
              <a:buFont typeface="Arial" pitchFamily="34" charset="0"/>
              <a:buChar char="•"/>
            </a:pPr>
            <a:r>
              <a:rPr lang="en-US" dirty="0" smtClean="0"/>
              <a:t> </a:t>
            </a:r>
            <a:r>
              <a:rPr lang="en-US" sz="1600" dirty="0" smtClean="0"/>
              <a:t>The </a:t>
            </a:r>
            <a:r>
              <a:rPr lang="en-US" sz="1600" u="sng" dirty="0" smtClean="0"/>
              <a:t>People’s Republic of China </a:t>
            </a:r>
            <a:r>
              <a:rPr lang="en-US" sz="1600" dirty="0" smtClean="0"/>
              <a:t>was created on </a:t>
            </a:r>
            <a:r>
              <a:rPr lang="en-US" sz="1600" u="sng" dirty="0" smtClean="0"/>
              <a:t>mainland China</a:t>
            </a:r>
            <a:r>
              <a:rPr lang="en-US" sz="1600" dirty="0" smtClean="0"/>
              <a:t>.</a:t>
            </a:r>
          </a:p>
          <a:p>
            <a:pPr lvl="1">
              <a:buClr>
                <a:schemeClr val="accent2">
                  <a:lumMod val="75000"/>
                </a:schemeClr>
              </a:buClr>
              <a:buFont typeface="Arial" pitchFamily="34" charset="0"/>
              <a:buChar char="•"/>
            </a:pPr>
            <a:r>
              <a:rPr lang="en-US" sz="1600" dirty="0" smtClean="0"/>
              <a:t>  The </a:t>
            </a:r>
            <a:r>
              <a:rPr lang="en-US" sz="1600" u="sng" dirty="0" smtClean="0"/>
              <a:t>Republic of China of China </a:t>
            </a:r>
            <a:r>
              <a:rPr lang="en-US" sz="1600" dirty="0" smtClean="0"/>
              <a:t>was created on the island of </a:t>
            </a:r>
            <a:r>
              <a:rPr lang="en-US" sz="1600" u="sng" dirty="0" smtClean="0"/>
              <a:t>Taiwan</a:t>
            </a:r>
            <a:r>
              <a:rPr lang="en-US" sz="1600" dirty="0" smtClean="0"/>
              <a:t>.</a:t>
            </a:r>
            <a:endParaRPr lang="en-US" sz="1600" u="sng" dirty="0" smtClean="0"/>
          </a:p>
          <a:p>
            <a:pPr>
              <a:buFont typeface="Arial" pitchFamily="34" charset="0"/>
              <a:buChar char="•"/>
            </a:pPr>
            <a:r>
              <a:rPr lang="en-US" dirty="0" smtClean="0"/>
              <a:t> Chairman Mao Zedong came out victorious and General Chiang Kai-shek’s forces fled in exile to the island of Taiwan and established a new government. </a:t>
            </a:r>
          </a:p>
          <a:p>
            <a:pPr>
              <a:buFont typeface="Arial" pitchFamily="34" charset="0"/>
              <a:buChar char="•"/>
            </a:pPr>
            <a:r>
              <a:rPr lang="en-US" dirty="0" smtClean="0"/>
              <a:t> </a:t>
            </a:r>
            <a:r>
              <a:rPr lang="en-US" b="1" u="sng" dirty="0" smtClean="0"/>
              <a:t>Both governments claim sovereignty over all of China as stated in their constitutions. </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6362795" y="3814274"/>
            <a:ext cx="2781205" cy="3043726"/>
          </a:xfrm>
          <a:prstGeom prst="rect">
            <a:avLst/>
          </a:prstGeom>
          <a:noFill/>
          <a:ln w="9525">
            <a:noFill/>
            <a:miter lim="800000"/>
            <a:headEnd/>
            <a:tailEnd/>
          </a:ln>
        </p:spPr>
      </p:pic>
      <p:sp>
        <p:nvSpPr>
          <p:cNvPr id="2" name="Title 1"/>
          <p:cNvSpPr>
            <a:spLocks noGrp="1"/>
          </p:cNvSpPr>
          <p:nvPr>
            <p:ph type="title"/>
          </p:nvPr>
        </p:nvSpPr>
        <p:spPr>
          <a:xfrm>
            <a:off x="0" y="609600"/>
            <a:ext cx="8229600" cy="1252728"/>
          </a:xfrm>
        </p:spPr>
        <p:txBody>
          <a:bodyPr>
            <a:normAutofit/>
          </a:bodyPr>
          <a:lstStyle/>
          <a:p>
            <a:r>
              <a:rPr lang="en-US" sz="2800" dirty="0" smtClean="0"/>
              <a:t>People’s Republic of China</a:t>
            </a:r>
            <a:endParaRPr lang="en-US" sz="2800" dirty="0"/>
          </a:p>
        </p:txBody>
      </p:sp>
      <p:sp>
        <p:nvSpPr>
          <p:cNvPr id="3" name="Content Placeholder 2"/>
          <p:cNvSpPr>
            <a:spLocks noGrp="1"/>
          </p:cNvSpPr>
          <p:nvPr>
            <p:ph idx="1"/>
          </p:nvPr>
        </p:nvSpPr>
        <p:spPr>
          <a:xfrm>
            <a:off x="381000" y="1447800"/>
            <a:ext cx="8229600" cy="4625609"/>
          </a:xfrm>
        </p:spPr>
        <p:txBody>
          <a:bodyPr>
            <a:normAutofit fontScale="77500" lnSpcReduction="20000"/>
          </a:bodyPr>
          <a:lstStyle/>
          <a:p>
            <a:r>
              <a:rPr lang="en-US" sz="2300" dirty="0" smtClean="0"/>
              <a:t>Today China is theoretically a communist state. </a:t>
            </a:r>
          </a:p>
          <a:p>
            <a:r>
              <a:rPr lang="en-US" sz="2300" dirty="0" smtClean="0"/>
              <a:t>A single party state; Ruled by the Communist Party of China</a:t>
            </a:r>
          </a:p>
          <a:p>
            <a:pPr lvl="1"/>
            <a:r>
              <a:rPr lang="en-US" sz="1800" dirty="0" smtClean="0"/>
              <a:t>Communist Party is enshrined in the constitution. </a:t>
            </a:r>
          </a:p>
          <a:p>
            <a:r>
              <a:rPr lang="en-US" sz="2300" dirty="0" smtClean="0"/>
              <a:t>Legislative Branch</a:t>
            </a:r>
          </a:p>
          <a:p>
            <a:pPr lvl="1"/>
            <a:r>
              <a:rPr lang="en-US" sz="1800" dirty="0" smtClean="0"/>
              <a:t>National People’s Congress; 2,987 seats </a:t>
            </a:r>
          </a:p>
          <a:p>
            <a:pPr lvl="2"/>
            <a:r>
              <a:rPr lang="en-US" sz="1800" dirty="0" smtClean="0"/>
              <a:t>Unicameral</a:t>
            </a:r>
          </a:p>
          <a:p>
            <a:pPr lvl="2"/>
            <a:r>
              <a:rPr lang="en-US" sz="1800" dirty="0" smtClean="0"/>
              <a:t>Communist Party of China by law keeps overwhelming majority in Legislative body.</a:t>
            </a:r>
          </a:p>
          <a:p>
            <a:pPr lvl="2"/>
            <a:r>
              <a:rPr lang="en-US" sz="1800" dirty="0" smtClean="0"/>
              <a:t>There are other parties that hold  a small number of seats in the NPC like the coalition of the United Front of Democratic Parties, but this is only to give the illusion of </a:t>
            </a:r>
          </a:p>
          <a:p>
            <a:pPr lvl="2">
              <a:buNone/>
            </a:pPr>
            <a:r>
              <a:rPr lang="en-US" sz="1800" dirty="0" smtClean="0"/>
              <a:t>       democracy and change. </a:t>
            </a:r>
          </a:p>
          <a:p>
            <a:r>
              <a:rPr lang="en-US" sz="2300" dirty="0" smtClean="0"/>
              <a:t>Executive Branch</a:t>
            </a:r>
          </a:p>
          <a:p>
            <a:pPr lvl="1"/>
            <a:r>
              <a:rPr lang="en-US" sz="1800" dirty="0" smtClean="0"/>
              <a:t>Chief of State: President Hu Jintao </a:t>
            </a:r>
          </a:p>
          <a:p>
            <a:pPr lvl="1"/>
            <a:r>
              <a:rPr lang="en-US" sz="1800" dirty="0" smtClean="0"/>
              <a:t>Head of Government: Premier Wen Jiabao</a:t>
            </a:r>
          </a:p>
          <a:p>
            <a:pPr lvl="1"/>
            <a:r>
              <a:rPr lang="en-US" sz="1800" dirty="0" smtClean="0"/>
              <a:t>President  elected by NPC for a 5 year term </a:t>
            </a:r>
          </a:p>
          <a:p>
            <a:pPr lvl="2"/>
            <a:r>
              <a:rPr lang="en-US" sz="1600" dirty="0" smtClean="0"/>
              <a:t>Hu Jintao elected president by NPC with a total of 2,963 votes.</a:t>
            </a:r>
          </a:p>
          <a:p>
            <a:pPr lvl="1"/>
            <a:r>
              <a:rPr lang="en-US" sz="1800" dirty="0" smtClean="0"/>
              <a:t>Premier nominated by president, confirmed by NPC.</a:t>
            </a:r>
          </a:p>
          <a:p>
            <a:r>
              <a:rPr lang="en-US" sz="2300" dirty="0" smtClean="0"/>
              <a:t>Judicial Branch</a:t>
            </a:r>
          </a:p>
          <a:p>
            <a:pPr lvl="1"/>
            <a:r>
              <a:rPr lang="en-US" sz="1800" dirty="0" smtClean="0"/>
              <a:t>Supreme People’s Court </a:t>
            </a:r>
          </a:p>
          <a:p>
            <a:pPr lvl="2"/>
            <a:r>
              <a:rPr lang="en-US" sz="1600" dirty="0" smtClean="0"/>
              <a:t>Judges appointed by the National People's Congress</a:t>
            </a:r>
          </a:p>
          <a:p>
            <a:pPr lvl="1"/>
            <a:endParaRPr lang="en-US" sz="1800" dirty="0" smtClean="0"/>
          </a:p>
          <a:p>
            <a:pPr lvl="2"/>
            <a:endParaRPr lang="en-US" sz="1400" dirty="0" smtClean="0"/>
          </a:p>
          <a:p>
            <a:pPr lvl="1"/>
            <a:r>
              <a:rPr lang="en-US" sz="600" dirty="0" smtClean="0"/>
              <a:t> </a:t>
            </a:r>
            <a:endParaRPr lang="en-US" sz="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1252728"/>
          </a:xfrm>
        </p:spPr>
        <p:txBody>
          <a:bodyPr>
            <a:normAutofit/>
          </a:bodyPr>
          <a:lstStyle/>
          <a:p>
            <a:r>
              <a:rPr lang="en-US" sz="3200" dirty="0" smtClean="0"/>
              <a:t>The People’s Republic</a:t>
            </a:r>
            <a:endParaRPr lang="en-US" sz="3200" dirty="0"/>
          </a:p>
        </p:txBody>
      </p:sp>
      <p:sp>
        <p:nvSpPr>
          <p:cNvPr id="3" name="Content Placeholder 2"/>
          <p:cNvSpPr>
            <a:spLocks noGrp="1"/>
          </p:cNvSpPr>
          <p:nvPr>
            <p:ph idx="1"/>
          </p:nvPr>
        </p:nvSpPr>
        <p:spPr>
          <a:xfrm>
            <a:off x="0" y="1676400"/>
            <a:ext cx="9144000" cy="5181600"/>
          </a:xfrm>
        </p:spPr>
        <p:txBody>
          <a:bodyPr>
            <a:normAutofit lnSpcReduction="10000"/>
          </a:bodyPr>
          <a:lstStyle/>
          <a:p>
            <a:r>
              <a:rPr lang="en-US" sz="1800" dirty="0" smtClean="0"/>
              <a:t>On October 1, 1949, Mao Zedong proclaimed the People's Republic of China.</a:t>
            </a:r>
          </a:p>
          <a:p>
            <a:r>
              <a:rPr lang="en-US" sz="1800" dirty="0" smtClean="0"/>
              <a:t>Mao Zedong’s Great Leap Forward.</a:t>
            </a:r>
          </a:p>
          <a:p>
            <a:pPr lvl="1"/>
            <a:r>
              <a:rPr lang="en-US" sz="1400" dirty="0" smtClean="0"/>
              <a:t>The economic and social plan resulted in an estimated 45 million deaths.</a:t>
            </a:r>
            <a:endParaRPr lang="en-US" sz="1400" baseline="30000" dirty="0" smtClean="0"/>
          </a:p>
          <a:p>
            <a:pPr lvl="1"/>
            <a:r>
              <a:rPr lang="en-US" sz="1400" dirty="0" smtClean="0"/>
              <a:t>Aimed to use China's vast population to rapidly transform the country from an agrarian economy into a modern communist society through the process of agriculturalization, industrialization, and collectivization.</a:t>
            </a:r>
          </a:p>
          <a:p>
            <a:pPr lvl="1"/>
            <a:r>
              <a:rPr lang="en-US" sz="1400" dirty="0" smtClean="0"/>
              <a:t>Ended in catastrophe with millions left dead and diseased. </a:t>
            </a:r>
          </a:p>
          <a:p>
            <a:r>
              <a:rPr lang="en-US" sz="1800" dirty="0" smtClean="0"/>
              <a:t>In 1966, in panic and retaliation against those party opposition, Mao Zedong launched the Cultural Revolution.</a:t>
            </a:r>
          </a:p>
          <a:p>
            <a:r>
              <a:rPr lang="en-US" sz="1800" dirty="0" smtClean="0"/>
              <a:t>The Great Proletarian Cultural Revolution:</a:t>
            </a:r>
          </a:p>
          <a:p>
            <a:pPr lvl="1"/>
            <a:r>
              <a:rPr lang="en-US" sz="1400" dirty="0" smtClean="0"/>
              <a:t>Motivated by power struggles within the Party and a fear of the Soviet Union.  </a:t>
            </a:r>
          </a:p>
          <a:p>
            <a:pPr lvl="1"/>
            <a:r>
              <a:rPr lang="en-US" sz="1400" dirty="0" smtClean="0"/>
              <a:t>Designed to further advance socialism in the country by removing capitalist elements from Chinese society, and impose Maoist orthodoxy within the Party. The movement brought chaos, as social norms largely evaporated and the previously established political institutions disintegrated at all levels of government.</a:t>
            </a:r>
          </a:p>
          <a:p>
            <a:pPr lvl="1"/>
            <a:r>
              <a:rPr lang="en-US" sz="1400" dirty="0" smtClean="0"/>
              <a:t>Was also catastrophic and brought chaos. </a:t>
            </a:r>
          </a:p>
          <a:p>
            <a:pPr lvl="1"/>
            <a:r>
              <a:rPr lang="en-US" sz="1400" dirty="0" smtClean="0"/>
              <a:t>Can be compared to Stalin’s  Great Purge.</a:t>
            </a:r>
          </a:p>
          <a:p>
            <a:pPr lvl="1"/>
            <a:r>
              <a:rPr lang="en-US" sz="1400" dirty="0" smtClean="0"/>
              <a:t>Led to a mass purge of senior officials who were accused of deviating from the socialist path, most notably Liu Shaoqi and Deng Xiaoping.</a:t>
            </a:r>
          </a:p>
          <a:p>
            <a:r>
              <a:rPr lang="en-US" sz="1800" dirty="0" smtClean="0"/>
              <a:t>The benefits of the Great Leap Forward and the Cultural Revolution are obvious. China has modernized faster than any country in history and is now the 2</a:t>
            </a:r>
            <a:r>
              <a:rPr lang="en-US" sz="1800" baseline="30000" dirty="0" smtClean="0"/>
              <a:t>nd</a:t>
            </a:r>
            <a:r>
              <a:rPr lang="en-US" sz="1800" dirty="0" smtClean="0"/>
              <a:t> largest economy in the world and is suspected to topple the United States as #1 in the near future. </a:t>
            </a:r>
          </a:p>
          <a:p>
            <a:endParaRPr lang="en-US" sz="2000" dirty="0" smtClean="0"/>
          </a:p>
          <a:p>
            <a:pPr lvl="1"/>
            <a:endParaRPr lang="en-US" sz="16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1252728"/>
          </a:xfrm>
        </p:spPr>
        <p:txBody>
          <a:bodyPr>
            <a:normAutofit/>
          </a:bodyPr>
          <a:lstStyle/>
          <a:p>
            <a:r>
              <a:rPr lang="en-US" sz="3200" dirty="0" smtClean="0"/>
              <a:t>The Republic of China (Taiwan)</a:t>
            </a:r>
            <a:endParaRPr lang="en-US" sz="3200" dirty="0"/>
          </a:p>
        </p:txBody>
      </p:sp>
      <p:sp>
        <p:nvSpPr>
          <p:cNvPr id="3" name="Content Placeholder 2"/>
          <p:cNvSpPr>
            <a:spLocks noGrp="1"/>
          </p:cNvSpPr>
          <p:nvPr>
            <p:ph idx="1"/>
          </p:nvPr>
        </p:nvSpPr>
        <p:spPr>
          <a:xfrm>
            <a:off x="457200" y="1600200"/>
            <a:ext cx="8229600" cy="4854209"/>
          </a:xfrm>
        </p:spPr>
        <p:txBody>
          <a:bodyPr>
            <a:normAutofit lnSpcReduction="10000"/>
          </a:bodyPr>
          <a:lstStyle/>
          <a:p>
            <a:r>
              <a:rPr lang="en-US" sz="2000" dirty="0" smtClean="0"/>
              <a:t>Constitution of the Republic of China: "shall be a </a:t>
            </a:r>
            <a:r>
              <a:rPr lang="en-US" sz="2000" u="sng" dirty="0" smtClean="0"/>
              <a:t>democratic</a:t>
            </a:r>
            <a:r>
              <a:rPr lang="en-US" sz="2000" dirty="0" smtClean="0"/>
              <a:t> republic of the people, to be governed by the people and for the people.“</a:t>
            </a:r>
            <a:endParaRPr lang="en-US" sz="2000" baseline="30000" dirty="0" smtClean="0"/>
          </a:p>
          <a:p>
            <a:r>
              <a:rPr lang="en-US" sz="2000" dirty="0" smtClean="0"/>
              <a:t>5 Branches of Government (Yuan)</a:t>
            </a:r>
          </a:p>
          <a:p>
            <a:pPr lvl="1"/>
            <a:r>
              <a:rPr lang="en-US" sz="2000" dirty="0" smtClean="0"/>
              <a:t>Control Yuan </a:t>
            </a:r>
          </a:p>
          <a:p>
            <a:pPr lvl="2"/>
            <a:r>
              <a:rPr lang="en-US" sz="1400" dirty="0" smtClean="0"/>
              <a:t>Monitors the other branches of government.</a:t>
            </a:r>
          </a:p>
          <a:p>
            <a:pPr lvl="2"/>
            <a:r>
              <a:rPr lang="en-US" sz="1400" dirty="0" smtClean="0"/>
              <a:t>Form of Human Rights branch of government. </a:t>
            </a:r>
          </a:p>
          <a:p>
            <a:pPr lvl="1"/>
            <a:r>
              <a:rPr lang="en-US" sz="2000" dirty="0" smtClean="0"/>
              <a:t>Examination Yuan</a:t>
            </a:r>
          </a:p>
          <a:p>
            <a:pPr lvl="2"/>
            <a:r>
              <a:rPr lang="en-US" sz="1400" dirty="0" smtClean="0"/>
              <a:t>In charge of validating the qualification of civil servants.</a:t>
            </a:r>
          </a:p>
          <a:p>
            <a:pPr lvl="1"/>
            <a:r>
              <a:rPr lang="en-US" sz="2000" dirty="0" smtClean="0"/>
              <a:t>Executive Yuan </a:t>
            </a:r>
          </a:p>
          <a:p>
            <a:pPr lvl="2"/>
            <a:r>
              <a:rPr lang="en-US" sz="1400" dirty="0" smtClean="0"/>
              <a:t>Headed by the President.</a:t>
            </a:r>
          </a:p>
          <a:p>
            <a:pPr lvl="1"/>
            <a:r>
              <a:rPr lang="en-US" sz="2000" dirty="0" smtClean="0"/>
              <a:t>Judicial Yuan</a:t>
            </a:r>
          </a:p>
          <a:p>
            <a:pPr lvl="2"/>
            <a:r>
              <a:rPr lang="en-US" sz="1600" dirty="0" smtClean="0"/>
              <a:t> </a:t>
            </a:r>
            <a:r>
              <a:rPr lang="en-US" sz="1400" dirty="0" smtClean="0"/>
              <a:t>In charge of interpreting the constitution.</a:t>
            </a:r>
          </a:p>
          <a:p>
            <a:pPr lvl="2"/>
            <a:r>
              <a:rPr lang="en-US" sz="1400" dirty="0" smtClean="0"/>
              <a:t>Supreme Court</a:t>
            </a:r>
          </a:p>
          <a:p>
            <a:pPr lvl="1"/>
            <a:r>
              <a:rPr lang="en-US" sz="2000" dirty="0" smtClean="0"/>
              <a:t>Legislative Yuan </a:t>
            </a:r>
          </a:p>
          <a:p>
            <a:pPr lvl="2"/>
            <a:r>
              <a:rPr lang="en-US" sz="1400" dirty="0" smtClean="0"/>
              <a:t>Unicameral legislative body of Taiwan.</a:t>
            </a:r>
          </a:p>
          <a:p>
            <a:pPr lvl="2"/>
            <a:r>
              <a:rPr lang="en-US" sz="1400" dirty="0" smtClean="0"/>
              <a:t>Power to create law and amend the constitution. </a:t>
            </a:r>
          </a:p>
          <a:p>
            <a:endParaRPr lang="en-US" sz="2000" dirty="0"/>
          </a:p>
        </p:txBody>
      </p:sp>
      <p:pic>
        <p:nvPicPr>
          <p:cNvPr id="4" name="Picture 3" descr="270px-Republic_of_China_National_Emblem_svg.png"/>
          <p:cNvPicPr>
            <a:picLocks noChangeAspect="1"/>
          </p:cNvPicPr>
          <p:nvPr/>
        </p:nvPicPr>
        <p:blipFill>
          <a:blip r:embed="rId2" cstate="print"/>
          <a:stretch>
            <a:fillRect/>
          </a:stretch>
        </p:blipFill>
        <p:spPr>
          <a:xfrm>
            <a:off x="6400800" y="4286250"/>
            <a:ext cx="2571750" cy="25717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229600" cy="1252728"/>
          </a:xfrm>
        </p:spPr>
        <p:txBody>
          <a:bodyPr>
            <a:normAutofit/>
          </a:bodyPr>
          <a:lstStyle/>
          <a:p>
            <a:r>
              <a:rPr lang="en-US" sz="3600" dirty="0" smtClean="0"/>
              <a:t>The Republic</a:t>
            </a:r>
            <a:endParaRPr lang="en-US" sz="3600" dirty="0"/>
          </a:p>
        </p:txBody>
      </p:sp>
      <p:sp>
        <p:nvSpPr>
          <p:cNvPr id="3" name="Content Placeholder 2"/>
          <p:cNvSpPr>
            <a:spLocks noGrp="1"/>
          </p:cNvSpPr>
          <p:nvPr>
            <p:ph idx="1"/>
          </p:nvPr>
        </p:nvSpPr>
        <p:spPr>
          <a:xfrm>
            <a:off x="0" y="1600200"/>
            <a:ext cx="9144000" cy="5257800"/>
          </a:xfrm>
        </p:spPr>
        <p:txBody>
          <a:bodyPr>
            <a:normAutofit/>
          </a:bodyPr>
          <a:lstStyle/>
          <a:p>
            <a:r>
              <a:rPr lang="en-US" sz="2400" dirty="0" smtClean="0"/>
              <a:t>The Republic of China was established on January 1, 1912 on mainland China by Sun Yat-sen , replaced the Qing Dynasty, and ended over two thousand years of imperial rule in China.</a:t>
            </a:r>
          </a:p>
          <a:p>
            <a:r>
              <a:rPr lang="en-US" sz="2400" dirty="0" smtClean="0"/>
              <a:t>The oldest surviving republic in east Asia. </a:t>
            </a:r>
          </a:p>
          <a:p>
            <a:r>
              <a:rPr lang="en-US" sz="2400" dirty="0" smtClean="0"/>
              <a:t>Went through periods of warlords, Japanese invasion, and civil war between the Guomintang (GMT) led Central Government and the Communists.</a:t>
            </a:r>
          </a:p>
          <a:p>
            <a:r>
              <a:rPr lang="en-US" sz="2400" dirty="0" smtClean="0"/>
              <a:t>After the Chinese Civil War and the GMT’s retreat to Taiwan, Chiang Kai-shek and the Nationalist Party continued government as the Republic of China and claimed sovereignty over all of China. </a:t>
            </a:r>
          </a:p>
          <a:p>
            <a:r>
              <a:rPr lang="en-US" sz="2400" dirty="0" smtClean="0"/>
              <a:t>The Republic of China is a democracy that has been declared sovereign by the United States and other allies. </a:t>
            </a:r>
          </a:p>
          <a:p>
            <a:pPr lvl="1"/>
            <a:r>
              <a:rPr lang="en-US" sz="2000" dirty="0" smtClean="0"/>
              <a:t>The United States has vowed that it will defend Taiwan in any act of violence against its sovereignty.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hlinkClick r:id="rId2"/>
              </a:rPr>
              <a:t>http://dictionary.reference.com/</a:t>
            </a:r>
            <a:endParaRPr lang="en-US" dirty="0" smtClean="0"/>
          </a:p>
          <a:p>
            <a:r>
              <a:rPr lang="en-US" dirty="0" smtClean="0">
                <a:hlinkClick r:id="rId3"/>
              </a:rPr>
              <a:t>http://www.exam.gov.tw/cp.asp?xItem=9518&amp;ctNode=611&amp;mp=5</a:t>
            </a:r>
            <a:endParaRPr lang="en-US" dirty="0" smtClean="0"/>
          </a:p>
          <a:p>
            <a:r>
              <a:rPr lang="en-US" dirty="0" smtClean="0">
                <a:hlinkClick r:id="rId4"/>
              </a:rPr>
              <a:t>http://www.ey.gov.tw/ct.asp?xItem=52759&amp;ctNode=1327&amp;mp=11</a:t>
            </a:r>
            <a:endParaRPr lang="en-US" dirty="0" smtClean="0"/>
          </a:p>
          <a:p>
            <a:r>
              <a:rPr lang="en-US" dirty="0" smtClean="0">
                <a:hlinkClick r:id="rId5"/>
              </a:rPr>
              <a:t>http://www.judicial.gov.tw/en/</a:t>
            </a:r>
            <a:r>
              <a:rPr lang="en-US" dirty="0" smtClean="0"/>
              <a:t> </a:t>
            </a:r>
          </a:p>
          <a:p>
            <a:r>
              <a:rPr lang="en-US" dirty="0" smtClean="0">
                <a:hlinkClick r:id="rId6"/>
              </a:rPr>
              <a:t>http://www.ly.gov.tw/en/innerIndex.action</a:t>
            </a:r>
            <a:r>
              <a:rPr lang="en-US" dirty="0" smtClean="0"/>
              <a:t> </a:t>
            </a:r>
          </a:p>
          <a:p>
            <a:r>
              <a:rPr lang="en-US" dirty="0" smtClean="0">
                <a:hlinkClick r:id="rId7"/>
              </a:rPr>
              <a:t>https://www.cia.gov/library/publications/the-world-factbook/geos/ch.html</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following</a:t>
            </a:r>
            <a:endParaRPr lang="en-US" dirty="0"/>
          </a:p>
        </p:txBody>
      </p:sp>
      <p:sp>
        <p:nvSpPr>
          <p:cNvPr id="3" name="Content Placeholder 2"/>
          <p:cNvSpPr>
            <a:spLocks noGrp="1"/>
          </p:cNvSpPr>
          <p:nvPr>
            <p:ph idx="1"/>
          </p:nvPr>
        </p:nvSpPr>
        <p:spPr>
          <a:xfrm>
            <a:off x="0" y="1775191"/>
            <a:ext cx="9144000" cy="5082809"/>
          </a:xfrm>
        </p:spPr>
        <p:txBody>
          <a:bodyPr>
            <a:normAutofit fontScale="70000" lnSpcReduction="20000"/>
          </a:bodyPr>
          <a:lstStyle/>
          <a:p>
            <a:pPr>
              <a:buNone/>
            </a:pPr>
            <a:r>
              <a:rPr lang="en-US" dirty="0" smtClean="0"/>
              <a:t>Answer at least one of the following questions in a full page answer, considering the items on the </a:t>
            </a:r>
            <a:r>
              <a:rPr lang="en-US" dirty="0" err="1" smtClean="0"/>
              <a:t>PowerPoints</a:t>
            </a:r>
            <a:r>
              <a:rPr lang="en-US" dirty="0" smtClean="0"/>
              <a:t> in this section as well as notes on democracy from the lecture. Be sure to give WHC and examples in your answer.</a:t>
            </a:r>
          </a:p>
          <a:p>
            <a:pPr>
              <a:buNone/>
            </a:pPr>
            <a:r>
              <a:rPr lang="en-US" dirty="0" smtClean="0"/>
              <a:t> </a:t>
            </a:r>
          </a:p>
          <a:p>
            <a:r>
              <a:rPr lang="en-US" dirty="0" smtClean="0"/>
              <a:t>How does Chinese Communism differ from Soviet Communism?</a:t>
            </a:r>
          </a:p>
          <a:p>
            <a:r>
              <a:rPr lang="en-US" dirty="0" smtClean="0"/>
              <a:t>Why was Southeast Asia such a ripe ground for the battle between Communism and Democracy (thinking about China, Korea, Vietnam, etc.)</a:t>
            </a:r>
          </a:p>
          <a:p>
            <a:r>
              <a:rPr lang="en-US" dirty="0" smtClean="0"/>
              <a:t>Why did Nixon go to China</a:t>
            </a:r>
            <a:r>
              <a:rPr lang="en-US" dirty="0" smtClean="0"/>
              <a:t>?</a:t>
            </a:r>
          </a:p>
          <a:p>
            <a:r>
              <a:rPr lang="en-US" dirty="0" smtClean="0"/>
              <a:t>Is there such a thing as democracy coming too early? (consider Poland in the age of Absolutism and Afghanistan today)</a:t>
            </a:r>
          </a:p>
          <a:p>
            <a:r>
              <a:rPr lang="en-US" dirty="0" smtClean="0"/>
              <a:t>If many communist movements are populists movements, then aren’t they more democratic than democracies of today? (Consider Guatemala – 1950s,  Cuba – 1960s, Venezuela – today, Iran- 1979, Iran – today).  </a:t>
            </a:r>
          </a:p>
          <a:p>
            <a:r>
              <a:rPr lang="en-US" dirty="0" smtClean="0"/>
              <a:t>Also, if a dictator is voted in, is s/he not just following the will of the people?</a:t>
            </a:r>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344</TotalTime>
  <Words>1044</Words>
  <Application>Microsoft Office PowerPoint</Application>
  <PresentationFormat>On-screen Show (4:3)</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Difference in Governments</vt:lpstr>
      <vt:lpstr>Slide 2</vt:lpstr>
      <vt:lpstr>Chinese Civil War  Mao Zedong’s Communist Party of China vs. Chiang Kai-shek’s Nationalist Party of China (Guomindang) </vt:lpstr>
      <vt:lpstr>People’s Republic of China</vt:lpstr>
      <vt:lpstr>The People’s Republic</vt:lpstr>
      <vt:lpstr>The Republic of China (Taiwan)</vt:lpstr>
      <vt:lpstr>The Republic</vt:lpstr>
      <vt:lpstr>Slide 8</vt:lpstr>
      <vt:lpstr>Consider the following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 in Governments</dc:title>
  <dc:creator>Char</dc:creator>
  <cp:lastModifiedBy>ECDEMOTT</cp:lastModifiedBy>
  <cp:revision>41</cp:revision>
  <dcterms:created xsi:type="dcterms:W3CDTF">2011-06-07T21:06:20Z</dcterms:created>
  <dcterms:modified xsi:type="dcterms:W3CDTF">2011-06-26T23:28:47Z</dcterms:modified>
</cp:coreProperties>
</file>