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1" r:id="rId9"/>
    <p:sldId id="260" r:id="rId10"/>
    <p:sldId id="263" r:id="rId11"/>
    <p:sldId id="265" r:id="rId12"/>
    <p:sldId id="266" r:id="rId13"/>
    <p:sldId id="267" r:id="rId14"/>
    <p:sldId id="262" r:id="rId15"/>
    <p:sldId id="264" r:id="rId16"/>
    <p:sldId id="268" r:id="rId17"/>
    <p:sldId id="269" r:id="rId18"/>
    <p:sldId id="270" r:id="rId19"/>
    <p:sldId id="273"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82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2799CE1-874C-4A2B-BC17-67544761E28E}" type="datetimeFigureOut">
              <a:rPr lang="en-US" smtClean="0"/>
              <a:pPr/>
              <a:t>6/26/2011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EA6276F-CBEB-47A5-86C3-6C04CFAFA33D}"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799CE1-874C-4A2B-BC17-67544761E28E}" type="datetimeFigureOut">
              <a:rPr lang="en-US" smtClean="0"/>
              <a:pPr/>
              <a:t>6/26/2011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A6276F-CBEB-47A5-86C3-6C04CFAFA3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799CE1-874C-4A2B-BC17-67544761E28E}" type="datetimeFigureOut">
              <a:rPr lang="en-US" smtClean="0"/>
              <a:pPr/>
              <a:t>6/26/2011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A6276F-CBEB-47A5-86C3-6C04CFAFA3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2799CE1-874C-4A2B-BC17-67544761E28E}" type="datetimeFigureOut">
              <a:rPr lang="en-US" smtClean="0"/>
              <a:pPr/>
              <a:t>6/26/2011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A6276F-CBEB-47A5-86C3-6C04CFAFA33D}"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2799CE1-874C-4A2B-BC17-67544761E28E}" type="datetimeFigureOut">
              <a:rPr lang="en-US" smtClean="0"/>
              <a:pPr/>
              <a:t>6/26/2011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EA6276F-CBEB-47A5-86C3-6C04CFAFA33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2799CE1-874C-4A2B-BC17-67544761E28E}" type="datetimeFigureOut">
              <a:rPr lang="en-US" smtClean="0"/>
              <a:pPr/>
              <a:t>6/26/2011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A6276F-CBEB-47A5-86C3-6C04CFAFA33D}"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2799CE1-874C-4A2B-BC17-67544761E28E}" type="datetimeFigureOut">
              <a:rPr lang="en-US" smtClean="0"/>
              <a:pPr/>
              <a:t>6/26/2011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A6276F-CBEB-47A5-86C3-6C04CFAFA33D}"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2799CE1-874C-4A2B-BC17-67544761E28E}" type="datetimeFigureOut">
              <a:rPr lang="en-US" smtClean="0"/>
              <a:pPr/>
              <a:t>6/26/2011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A6276F-CBEB-47A5-86C3-6C04CFAFA3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99CE1-874C-4A2B-BC17-67544761E28E}" type="datetimeFigureOut">
              <a:rPr lang="en-US" smtClean="0"/>
              <a:pPr/>
              <a:t>6/26/2011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A6276F-CBEB-47A5-86C3-6C04CFAFA3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2799CE1-874C-4A2B-BC17-67544761E28E}" type="datetimeFigureOut">
              <a:rPr lang="en-US" smtClean="0"/>
              <a:pPr/>
              <a:t>6/26/2011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A6276F-CBEB-47A5-86C3-6C04CFAFA33D}"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2799CE1-874C-4A2B-BC17-67544761E28E}" type="datetimeFigureOut">
              <a:rPr lang="en-US" smtClean="0"/>
              <a:pPr/>
              <a:t>6/26/2011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2EA6276F-CBEB-47A5-86C3-6C04CFAFA33D}"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2799CE1-874C-4A2B-BC17-67544761E28E}" type="datetimeFigureOut">
              <a:rPr lang="en-US" smtClean="0"/>
              <a:pPr/>
              <a:t>6/26/2011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EA6276F-CBEB-47A5-86C3-6C04CFAFA3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windows2universe.org/mythology/inti_sun.html" TargetMode="External"/><Relationship Id="rId2" Type="http://schemas.openxmlformats.org/officeDocument/2006/relationships/hyperlink" Target="http://www.windows2universe.org/mythology/aztec_culture.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286000"/>
          </a:xfrm>
        </p:spPr>
        <p:txBody>
          <a:bodyPr>
            <a:normAutofit lnSpcReduction="10000"/>
          </a:bodyPr>
          <a:lstStyle/>
          <a:p>
            <a:r>
              <a:rPr lang="en-US" dirty="0" smtClean="0"/>
              <a:t>Brenda </a:t>
            </a:r>
            <a:r>
              <a:rPr lang="en-US" dirty="0" err="1" smtClean="0"/>
              <a:t>Luchetti</a:t>
            </a:r>
            <a:endParaRPr lang="en-US" dirty="0" smtClean="0"/>
          </a:p>
          <a:p>
            <a:r>
              <a:rPr lang="en-US" dirty="0" smtClean="0"/>
              <a:t>Debbie Bailey </a:t>
            </a:r>
          </a:p>
          <a:p>
            <a:r>
              <a:rPr lang="en-US" dirty="0" smtClean="0"/>
              <a:t>James </a:t>
            </a:r>
            <a:r>
              <a:rPr lang="en-US" dirty="0" err="1" smtClean="0"/>
              <a:t>Mayse</a:t>
            </a:r>
            <a:endParaRPr lang="en-US" dirty="0" smtClean="0"/>
          </a:p>
          <a:p>
            <a:r>
              <a:rPr lang="en-US" dirty="0" smtClean="0"/>
              <a:t>Will </a:t>
            </a:r>
            <a:r>
              <a:rPr lang="en-US" dirty="0" smtClean="0"/>
              <a:t>Clarke</a:t>
            </a:r>
          </a:p>
          <a:p>
            <a:r>
              <a:rPr lang="en-US" dirty="0" smtClean="0"/>
              <a:t>And EDM</a:t>
            </a:r>
            <a:endParaRPr lang="en-US" dirty="0" smtClean="0"/>
          </a:p>
          <a:p>
            <a:endParaRPr lang="en-US" dirty="0"/>
          </a:p>
        </p:txBody>
      </p:sp>
      <p:sp>
        <p:nvSpPr>
          <p:cNvPr id="2" name="Title 1"/>
          <p:cNvSpPr>
            <a:spLocks noGrp="1"/>
          </p:cNvSpPr>
          <p:nvPr>
            <p:ph type="ctrTitle"/>
          </p:nvPr>
        </p:nvSpPr>
        <p:spPr/>
        <p:txBody>
          <a:bodyPr/>
          <a:lstStyle/>
          <a:p>
            <a:r>
              <a:rPr lang="en-US" dirty="0" smtClean="0"/>
              <a:t>The Aztecs and Incas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Transitions</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Write 3 sentences that you can use to transition from a similarity to a difference.</a:t>
            </a:r>
          </a:p>
          <a:p>
            <a:r>
              <a:rPr lang="en-US" dirty="0" smtClean="0"/>
              <a:t>-</a:t>
            </a:r>
          </a:p>
          <a:p>
            <a:r>
              <a:rPr lang="en-US" dirty="0" smtClean="0"/>
              <a:t>-</a:t>
            </a:r>
          </a:p>
          <a:p>
            <a:r>
              <a:rPr lang="en-US" dirty="0" smtClean="0"/>
              <a:t>-</a:t>
            </a:r>
          </a:p>
          <a:p>
            <a:pPr>
              <a:buNone/>
            </a:pPr>
            <a:endParaRPr lang="en-US" dirty="0" smtClean="0"/>
          </a:p>
          <a:p>
            <a:pPr>
              <a:buNone/>
            </a:pPr>
            <a:r>
              <a:rPr lang="en-US" dirty="0" smtClean="0"/>
              <a:t>Write 3 sentences that you can use to transition from a difference to a similarity</a:t>
            </a:r>
          </a:p>
          <a:p>
            <a:r>
              <a:rPr lang="en-US" dirty="0" smtClean="0"/>
              <a:t>-</a:t>
            </a:r>
          </a:p>
          <a:p>
            <a:r>
              <a:rPr lang="en-US" dirty="0" smtClean="0"/>
              <a:t>-</a:t>
            </a:r>
          </a:p>
          <a:p>
            <a:r>
              <a:rPr lang="en-US"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dirty="0" smtClean="0"/>
              <a:t>1.)  Why do we still study the Aztec and Inca empires?</a:t>
            </a:r>
          </a:p>
          <a:p>
            <a:pPr>
              <a:buNone/>
            </a:pPr>
            <a:r>
              <a:rPr lang="en-US" dirty="0" smtClean="0"/>
              <a:t>2.)  Why is it important to know the differences and similarities between these two pre–Columbian empires?</a:t>
            </a:r>
          </a:p>
          <a:p>
            <a:pPr>
              <a:buNone/>
            </a:pPr>
            <a:r>
              <a:rPr lang="en-US" dirty="0" smtClean="0"/>
              <a:t>3.)  Why do you think that the Aztec and Inca empires have different </a:t>
            </a:r>
            <a:r>
              <a:rPr lang="en-US" dirty="0" smtClean="0"/>
              <a:t>Gods, although </a:t>
            </a:r>
            <a:r>
              <a:rPr lang="en-US" dirty="0" smtClean="0"/>
              <a:t>they are all based around nature</a:t>
            </a:r>
            <a:r>
              <a:rPr lang="en-US" dirty="0" smtClean="0"/>
              <a:t>?</a:t>
            </a:r>
          </a:p>
          <a:p>
            <a:pPr>
              <a:buNone/>
            </a:pPr>
            <a:r>
              <a:rPr lang="en-US" dirty="0" smtClean="0"/>
              <a:t>4.) Broadening the context: Why do we study anything in the past?</a:t>
            </a:r>
          </a:p>
          <a:p>
            <a:pPr>
              <a:buNone/>
            </a:pPr>
            <a:r>
              <a:rPr lang="en-US" dirty="0" smtClean="0"/>
              <a:t>5.) Broadening the context: Compare and contrast other ancient prehistoric empires to that of the Aztecs and Incans. </a:t>
            </a:r>
          </a:p>
          <a:p>
            <a:pPr>
              <a:buNone/>
            </a:pPr>
            <a:r>
              <a:rPr lang="en-US" dirty="0" smtClean="0"/>
              <a:t>6.) Broadening the context:  Compare and contrast other cultures in history that “share” similar deities. </a:t>
            </a:r>
            <a:endParaRPr lang="en-US" dirty="0" smtClean="0"/>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Conquistadors: Fast Facts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Around the same time, both </a:t>
            </a:r>
            <a:r>
              <a:rPr lang="en-US" dirty="0" err="1" smtClean="0"/>
              <a:t>Hernan</a:t>
            </a:r>
            <a:r>
              <a:rPr lang="en-US" dirty="0" smtClean="0"/>
              <a:t> </a:t>
            </a:r>
            <a:r>
              <a:rPr lang="en-US" dirty="0" smtClean="0"/>
              <a:t>Cortez </a:t>
            </a:r>
            <a:r>
              <a:rPr lang="en-US" dirty="0" smtClean="0"/>
              <a:t>and Francisco Pizarro made their moves on the Aztecs and Incas, respectively, and both brought on their downfall.</a:t>
            </a:r>
          </a:p>
          <a:p>
            <a:r>
              <a:rPr lang="en-US" dirty="0" smtClean="0"/>
              <a:t>Interestingly enough, </a:t>
            </a:r>
            <a:r>
              <a:rPr lang="en-US" dirty="0" smtClean="0"/>
              <a:t>Cortez </a:t>
            </a:r>
            <a:r>
              <a:rPr lang="en-US" dirty="0" smtClean="0"/>
              <a:t>was actually the second cousin of Francisco </a:t>
            </a:r>
            <a:r>
              <a:rPr lang="en-US" dirty="0" smtClean="0"/>
              <a:t>Pizarro.</a:t>
            </a:r>
          </a:p>
          <a:p>
            <a:r>
              <a:rPr lang="en-US" dirty="0" smtClean="0"/>
              <a:t>Both Cortez and Pizarro used religion to their advantage, by justifying their action in the name of Christianity.</a:t>
            </a:r>
          </a:p>
          <a:p>
            <a:r>
              <a:rPr lang="en-US" dirty="0" smtClean="0"/>
              <a:t>Both Conquistadors defeated newly founded totalitarian empires; in other words, the Aztecs and Incans had only recently dominated the area.  </a:t>
            </a:r>
          </a:p>
          <a:p>
            <a:r>
              <a:rPr lang="en-US" dirty="0" smtClean="0"/>
              <a:t>This most likely set the stage for a mentality of the oppressed (i.e. the natives were used to the idea of being under imperial native rule, and now </a:t>
            </a:r>
            <a:r>
              <a:rPr lang="en-US" dirty="0" smtClean="0"/>
              <a:t>were under imperial colonial rule- no big leap of governmental systems - </a:t>
            </a:r>
            <a:r>
              <a:rPr lang="en-US" dirty="0" smtClean="0"/>
              <a:t>so rebellions were easily kept to a minimum)</a:t>
            </a: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Added notes: Pizarro</a:t>
            </a:r>
            <a:endParaRPr lang="en-US" dirty="0"/>
          </a:p>
        </p:txBody>
      </p:sp>
      <p:sp>
        <p:nvSpPr>
          <p:cNvPr id="3" name="Content Placeholder 2"/>
          <p:cNvSpPr>
            <a:spLocks noGrp="1"/>
          </p:cNvSpPr>
          <p:nvPr>
            <p:ph sz="quarter" idx="1"/>
          </p:nvPr>
        </p:nvSpPr>
        <p:spPr>
          <a:xfrm>
            <a:off x="457200" y="1447800"/>
            <a:ext cx="8686800" cy="4572000"/>
          </a:xfrm>
        </p:spPr>
        <p:txBody>
          <a:bodyPr/>
          <a:lstStyle/>
          <a:p>
            <a:r>
              <a:rPr lang="en-US" dirty="0" smtClean="0"/>
              <a:t>Complete this </a:t>
            </a:r>
            <a:r>
              <a:rPr lang="en-US" dirty="0" err="1" smtClean="0"/>
              <a:t>Powerpoint</a:t>
            </a:r>
            <a:r>
              <a:rPr lang="en-US" dirty="0" smtClean="0"/>
              <a:t> on Pizarro, based on the lecture notes.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Added notes: Pizarro</a:t>
            </a:r>
            <a:endParaRPr lang="en-US" dirty="0"/>
          </a:p>
        </p:txBody>
      </p:sp>
      <p:sp>
        <p:nvSpPr>
          <p:cNvPr id="3" name="Content Placeholder 2"/>
          <p:cNvSpPr>
            <a:spLocks noGrp="1"/>
          </p:cNvSpPr>
          <p:nvPr>
            <p:ph sz="quarter" idx="1"/>
          </p:nvPr>
        </p:nvSpPr>
        <p:spPr>
          <a:xfrm>
            <a:off x="457200" y="1447800"/>
            <a:ext cx="8686800" cy="4572000"/>
          </a:xfrm>
        </p:spPr>
        <p:txBody>
          <a:bodyPr/>
          <a:lstStyle/>
          <a:p>
            <a:r>
              <a:rPr lang="en-US" dirty="0" smtClean="0"/>
              <a:t>Complete this </a:t>
            </a:r>
            <a:r>
              <a:rPr lang="en-US" dirty="0" err="1" smtClean="0"/>
              <a:t>Powerpoint</a:t>
            </a:r>
            <a:r>
              <a:rPr lang="en-US" dirty="0" smtClean="0"/>
              <a:t> on Pizarro, based on the lecture notes.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Added notes: Cortez</a:t>
            </a:r>
            <a:endParaRPr lang="en-US" dirty="0"/>
          </a:p>
        </p:txBody>
      </p:sp>
      <p:sp>
        <p:nvSpPr>
          <p:cNvPr id="3" name="Content Placeholder 2"/>
          <p:cNvSpPr>
            <a:spLocks noGrp="1"/>
          </p:cNvSpPr>
          <p:nvPr>
            <p:ph sz="quarter" idx="1"/>
          </p:nvPr>
        </p:nvSpPr>
        <p:spPr>
          <a:xfrm>
            <a:off x="76200" y="1447800"/>
            <a:ext cx="9067800" cy="4572000"/>
          </a:xfrm>
        </p:spPr>
        <p:txBody>
          <a:bodyPr>
            <a:normAutofit/>
          </a:bodyPr>
          <a:lstStyle/>
          <a:p>
            <a:r>
              <a:rPr lang="en-US" sz="2400" dirty="0" smtClean="0"/>
              <a:t>Complete this </a:t>
            </a:r>
            <a:r>
              <a:rPr lang="en-US" sz="2400" dirty="0" err="1" smtClean="0"/>
              <a:t>Powerpoint</a:t>
            </a:r>
            <a:r>
              <a:rPr lang="en-US" sz="2400" dirty="0" smtClean="0"/>
              <a:t> on Cortez, based on the PERSIA reading notes.</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Added notes: Cortez</a:t>
            </a:r>
            <a:endParaRPr lang="en-US" dirty="0"/>
          </a:p>
        </p:txBody>
      </p:sp>
      <p:sp>
        <p:nvSpPr>
          <p:cNvPr id="3" name="Content Placeholder 2"/>
          <p:cNvSpPr>
            <a:spLocks noGrp="1"/>
          </p:cNvSpPr>
          <p:nvPr>
            <p:ph sz="quarter" idx="1"/>
          </p:nvPr>
        </p:nvSpPr>
        <p:spPr>
          <a:xfrm>
            <a:off x="76200" y="1447800"/>
            <a:ext cx="9067800" cy="4572000"/>
          </a:xfrm>
        </p:spPr>
        <p:txBody>
          <a:bodyPr>
            <a:normAutofit/>
          </a:bodyPr>
          <a:lstStyle/>
          <a:p>
            <a:r>
              <a:rPr lang="en-US" sz="2400" dirty="0" smtClean="0"/>
              <a:t>Complete this </a:t>
            </a:r>
            <a:r>
              <a:rPr lang="en-US" sz="2400" dirty="0" err="1" smtClean="0"/>
              <a:t>Powerpoint</a:t>
            </a:r>
            <a:r>
              <a:rPr lang="en-US" sz="2400" dirty="0" smtClean="0"/>
              <a:t> on Cortez, based on the PERSIA reading notes.</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Notes</a:t>
            </a:r>
            <a:endParaRPr lang="en-US" dirty="0"/>
          </a:p>
        </p:txBody>
      </p:sp>
      <p:sp>
        <p:nvSpPr>
          <p:cNvPr id="3" name="Content Placeholder 2"/>
          <p:cNvSpPr>
            <a:spLocks noGrp="1"/>
          </p:cNvSpPr>
          <p:nvPr>
            <p:ph sz="quarter" idx="1"/>
          </p:nvPr>
        </p:nvSpPr>
        <p:spPr/>
        <p:txBody>
          <a:bodyPr/>
          <a:lstStyle/>
          <a:p>
            <a:r>
              <a:rPr lang="en-US" dirty="0" smtClean="0"/>
              <a:t>Based on the lecture, the readings, and the videoconference, what conclusions can be made in regard to Latin American history? Include 5 broad statements in your answer.</a:t>
            </a:r>
          </a:p>
          <a:p>
            <a:r>
              <a:rPr lang="en-US" dirty="0" smtClean="0"/>
              <a:t>-</a:t>
            </a:r>
          </a:p>
          <a:p>
            <a:r>
              <a:rPr lang="en-US" dirty="0" smtClean="0"/>
              <a:t>-</a:t>
            </a:r>
          </a:p>
          <a:p>
            <a:r>
              <a:rPr lang="en-US" dirty="0" smtClean="0"/>
              <a:t>-</a:t>
            </a:r>
          </a:p>
          <a:p>
            <a:r>
              <a:rPr lang="en-US" dirty="0" smtClean="0"/>
              <a:t>-</a:t>
            </a:r>
          </a:p>
          <a:p>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Aztec Empire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Aztecs were a Pre-Columbian Mesoamerican people of central Mexico in the 14th, 15th and 16th centuries who built an extensive empire in the late Postclassical period of Mesoamerican chronology. Aztec civilization and society possessed a vibrant culture which included mandatory education and rich and complex mythological and religious traditions. For Europeans, the most striking element of the Aztec culture was the practice of human sacrifice which was conducted throughout Mesoamerica prior to the Spanish conquest.</a:t>
            </a:r>
            <a:br>
              <a:rPr lang="en-US" dirty="0" smtClean="0"/>
            </a:br>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Inca Empire</a:t>
            </a:r>
            <a:endParaRPr lang="en-US" dirty="0"/>
          </a:p>
        </p:txBody>
      </p:sp>
      <p:sp>
        <p:nvSpPr>
          <p:cNvPr id="3" name="Content Placeholder 2"/>
          <p:cNvSpPr>
            <a:spLocks noGrp="1"/>
          </p:cNvSpPr>
          <p:nvPr>
            <p:ph sz="quarter" idx="1"/>
          </p:nvPr>
        </p:nvSpPr>
        <p:spPr/>
        <p:txBody>
          <a:bodyPr/>
          <a:lstStyle/>
          <a:p>
            <a:r>
              <a:rPr lang="en-US" dirty="0" smtClean="0"/>
              <a:t>The Inca Empire was the largest empire in Pre-Columbian America, and one of the largest empires in the world at the time of its collapse. The administrative, political and military center of the empire was located in Cuzco. It arose from the highlands of Peru in 1197; from 1438 to 1533, the Incas used conquest and peaceful assimilation to incorporate a large portion of western South America, centered on the Andean mountain ranges, including large parts of modern Ecuador, Peru, Bolivia, Argentina, and Chile.</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Conquest of the Aztec Empire</a:t>
            </a:r>
            <a:endParaRPr lang="en-US" dirty="0"/>
          </a:p>
        </p:txBody>
      </p:sp>
      <p:sp>
        <p:nvSpPr>
          <p:cNvPr id="3" name="Content Placeholder 2"/>
          <p:cNvSpPr>
            <a:spLocks noGrp="1"/>
          </p:cNvSpPr>
          <p:nvPr>
            <p:ph sz="quarter" idx="1"/>
          </p:nvPr>
        </p:nvSpPr>
        <p:spPr/>
        <p:txBody>
          <a:bodyPr/>
          <a:lstStyle/>
          <a:p>
            <a:r>
              <a:rPr lang="en-US" dirty="0" smtClean="0"/>
              <a:t>The nucleus of the Aztec Empire was the Valley of Mexico, where their capital Tenochtitlan was built upon raised islets in Lake </a:t>
            </a:r>
            <a:r>
              <a:rPr lang="en-US" dirty="0" err="1" smtClean="0"/>
              <a:t>Texcoco</a:t>
            </a:r>
            <a:r>
              <a:rPr lang="en-US" dirty="0" smtClean="0"/>
              <a:t>. After the 1521 conquest and fall of Tenochtitlan by Spanish forces and their allies which brought about the effective end of Aztec dominion, the Spanish founded the new settlement of Mexico City on the site of the now-ruined Aztec capital. The capital of the modern-day nation of Mexico, the greater metropolitan area of Mexico City now covers much of the Valley of Mexico and the now-drained Lake of </a:t>
            </a:r>
            <a:r>
              <a:rPr lang="en-US" dirty="0" err="1" smtClean="0"/>
              <a:t>Texcoco</a:t>
            </a:r>
            <a:r>
              <a:rPr lang="en-US" dirty="0" smtClean="0"/>
              <a:t>.</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Conquest of the Aztec Empire</a:t>
            </a:r>
            <a:endParaRPr lang="en-US" dirty="0"/>
          </a:p>
        </p:txBody>
      </p:sp>
      <p:sp>
        <p:nvSpPr>
          <p:cNvPr id="3" name="Content Placeholder 2"/>
          <p:cNvSpPr>
            <a:spLocks noGrp="1"/>
          </p:cNvSpPr>
          <p:nvPr>
            <p:ph sz="quarter" idx="1"/>
          </p:nvPr>
        </p:nvSpPr>
        <p:spPr/>
        <p:txBody>
          <a:bodyPr/>
          <a:lstStyle/>
          <a:p>
            <a:r>
              <a:rPr lang="en-US" dirty="0" smtClean="0"/>
              <a:t>In what is probably the most widely known episode in the Spanish colonization of the Americas, </a:t>
            </a:r>
            <a:r>
              <a:rPr lang="en-US" dirty="0" err="1" smtClean="0"/>
              <a:t>Hernán</a:t>
            </a:r>
            <a:r>
              <a:rPr lang="en-US" dirty="0" smtClean="0"/>
              <a:t> Cortés </a:t>
            </a:r>
            <a:r>
              <a:rPr lang="en-US" dirty="0" smtClean="0"/>
              <a:t>(Cortez) conquered </a:t>
            </a:r>
            <a:r>
              <a:rPr lang="en-US" dirty="0" smtClean="0"/>
              <a:t>the Aztecs in 1521 thus immortalizing himself and the Aztec </a:t>
            </a:r>
            <a:r>
              <a:rPr lang="en-US" dirty="0" err="1" smtClean="0"/>
              <a:t>Hueyi</a:t>
            </a:r>
            <a:r>
              <a:rPr lang="en-US" dirty="0" smtClean="0"/>
              <a:t> </a:t>
            </a:r>
            <a:r>
              <a:rPr lang="en-US" dirty="0" err="1" smtClean="0"/>
              <a:t>Tlatoani</a:t>
            </a:r>
            <a:r>
              <a:rPr lang="en-US" dirty="0" smtClean="0"/>
              <a:t>, </a:t>
            </a:r>
            <a:r>
              <a:rPr lang="en-US" dirty="0" err="1" smtClean="0"/>
              <a:t>Moctezuma</a:t>
            </a:r>
            <a:r>
              <a:rPr lang="en-US" dirty="0" smtClean="0"/>
              <a:t> II (Montezuma II).</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Conquest of the Inca Empire</a:t>
            </a:r>
            <a:endParaRPr lang="en-US" dirty="0"/>
          </a:p>
        </p:txBody>
      </p:sp>
      <p:sp>
        <p:nvSpPr>
          <p:cNvPr id="3" name="Content Placeholder 2"/>
          <p:cNvSpPr>
            <a:spLocks noGrp="1"/>
          </p:cNvSpPr>
          <p:nvPr>
            <p:ph sz="quarter" idx="1"/>
          </p:nvPr>
        </p:nvSpPr>
        <p:spPr>
          <a:xfrm>
            <a:off x="914400" y="1447800"/>
            <a:ext cx="7772400" cy="4572000"/>
          </a:xfrm>
        </p:spPr>
        <p:txBody>
          <a:bodyPr/>
          <a:lstStyle/>
          <a:p>
            <a:r>
              <a:rPr lang="en-US" dirty="0" smtClean="0"/>
              <a:t>In 1533, Atahualpa, the last Inca emperor (</a:t>
            </a:r>
            <a:r>
              <a:rPr lang="en-US" dirty="0" err="1" smtClean="0"/>
              <a:t>Sapa</a:t>
            </a:r>
            <a:r>
              <a:rPr lang="en-US" dirty="0" smtClean="0"/>
              <a:t> Inca) was killed on the orders of the conquistador Francisco Pizarro, marking the beginning of Spanish rule. The Inca Empire was organized in “</a:t>
            </a:r>
            <a:r>
              <a:rPr lang="en-US" dirty="0" err="1" smtClean="0"/>
              <a:t>señoríos</a:t>
            </a:r>
            <a:r>
              <a:rPr lang="en-US" dirty="0" smtClean="0"/>
              <a:t>” (dominions) with a stratified society, in which the ruler was the Inca. It was also supported by an economy based on the collective property of the land. In fact, the Inca Empire was conceived like an ambitious and audacious civilizing project, based on a mythical thought, in which the harmony of the relationships between the human being, nature and Gods was truly essential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chemeClr val="tx1"/>
                </a:solidFill>
              </a:rPr>
              <a:t>Click on the following links to learn more about the Aztec and Inca Gods, their similarities and differences!</a:t>
            </a:r>
            <a:endParaRPr lang="en-US" sz="2400" b="1" dirty="0">
              <a:solidFill>
                <a:schemeClr val="tx1"/>
              </a:solidFill>
            </a:endParaRPr>
          </a:p>
        </p:txBody>
      </p:sp>
      <p:sp>
        <p:nvSpPr>
          <p:cNvPr id="3" name="Content Placeholder 2"/>
          <p:cNvSpPr>
            <a:spLocks noGrp="1"/>
          </p:cNvSpPr>
          <p:nvPr>
            <p:ph sz="quarter" idx="1"/>
          </p:nvPr>
        </p:nvSpPr>
        <p:spPr/>
        <p:txBody>
          <a:bodyPr/>
          <a:lstStyle/>
          <a:p>
            <a:pPr>
              <a:buNone/>
            </a:pPr>
            <a:r>
              <a:rPr lang="en-US" sz="4400" dirty="0" smtClean="0">
                <a:latin typeface="Times New Roman" pitchFamily="18" charset="0"/>
                <a:cs typeface="Times New Roman" pitchFamily="18" charset="0"/>
              </a:rPr>
              <a:t>Aztec Gods </a:t>
            </a:r>
            <a:r>
              <a:rPr lang="en-US" sz="2000" dirty="0" smtClean="0">
                <a:latin typeface="Times New Roman" pitchFamily="18" charset="0"/>
                <a:cs typeface="Times New Roman" pitchFamily="18" charset="0"/>
                <a:hlinkClick r:id="rId2"/>
              </a:rPr>
              <a:t>http://www.windows2universe.org/mythology/aztec_culture.html</a:t>
            </a:r>
            <a:endParaRPr lang="en-US" sz="2000" dirty="0" smtClean="0">
              <a:latin typeface="Times New Roman" pitchFamily="18" charset="0"/>
              <a:cs typeface="Times New Roman" pitchFamily="18" charset="0"/>
            </a:endParaRPr>
          </a:p>
          <a:p>
            <a:pPr>
              <a:buNone/>
            </a:pPr>
            <a:endParaRPr lang="en-US" sz="2000" dirty="0" smtClean="0">
              <a:latin typeface="Times New Roman" pitchFamily="18" charset="0"/>
              <a:cs typeface="Times New Roman" pitchFamily="18" charset="0"/>
            </a:endParaRPr>
          </a:p>
          <a:p>
            <a:pPr>
              <a:buNone/>
            </a:pPr>
            <a:endParaRPr lang="en-US" sz="2000" dirty="0" smtClean="0">
              <a:latin typeface="Times New Roman" pitchFamily="18" charset="0"/>
              <a:cs typeface="Times New Roman" pitchFamily="18" charset="0"/>
            </a:endParaRPr>
          </a:p>
          <a:p>
            <a:pPr>
              <a:buNone/>
            </a:pPr>
            <a:endParaRPr lang="en-US" sz="2000" dirty="0" smtClean="0">
              <a:latin typeface="Times New Roman" pitchFamily="18" charset="0"/>
              <a:cs typeface="Times New Roman" pitchFamily="18" charset="0"/>
            </a:endParaRPr>
          </a:p>
          <a:p>
            <a:pPr>
              <a:buNone/>
            </a:pPr>
            <a:r>
              <a:rPr lang="en-US" sz="4400" dirty="0" smtClean="0">
                <a:latin typeface="Times New Roman" pitchFamily="18" charset="0"/>
                <a:cs typeface="Times New Roman" pitchFamily="18" charset="0"/>
              </a:rPr>
              <a:t>Inca Gods</a:t>
            </a:r>
          </a:p>
          <a:p>
            <a:pPr>
              <a:buNone/>
            </a:pP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hlinkClick r:id="rId3"/>
              </a:rPr>
              <a:t>http://www.windows2universe.org/mythology/inti_sun.html</a:t>
            </a:r>
            <a:endParaRPr lang="en-US" sz="2000" dirty="0" smtClean="0">
              <a:latin typeface="Times New Roman" pitchFamily="18" charset="0"/>
              <a:cs typeface="Times New Roman" pitchFamily="18" charset="0"/>
            </a:endParaRPr>
          </a:p>
          <a:p>
            <a:pPr>
              <a:buNone/>
            </a:pPr>
            <a:endParaRPr lang="en-US"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 Aztec and Incan Deities</a:t>
            </a:r>
            <a:endParaRPr lang="en-US" dirty="0"/>
          </a:p>
        </p:txBody>
      </p:sp>
      <p:sp>
        <p:nvSpPr>
          <p:cNvPr id="3" name="Content Placeholder 2"/>
          <p:cNvSpPr>
            <a:spLocks noGrp="1"/>
          </p:cNvSpPr>
          <p:nvPr>
            <p:ph sz="quarter" idx="1"/>
          </p:nvPr>
        </p:nvSpPr>
        <p:spPr/>
        <p:txBody>
          <a:bodyPr/>
          <a:lstStyle/>
          <a:p>
            <a:r>
              <a:rPr lang="en-US" dirty="0" smtClean="0"/>
              <a:t>What are the similarities?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 Aztec and Incan Deities</a:t>
            </a:r>
            <a:endParaRPr lang="en-US" dirty="0"/>
          </a:p>
        </p:txBody>
      </p:sp>
      <p:sp>
        <p:nvSpPr>
          <p:cNvPr id="3" name="Content Placeholder 2"/>
          <p:cNvSpPr>
            <a:spLocks noGrp="1"/>
          </p:cNvSpPr>
          <p:nvPr>
            <p:ph sz="quarter" idx="1"/>
          </p:nvPr>
        </p:nvSpPr>
        <p:spPr/>
        <p:txBody>
          <a:bodyPr/>
          <a:lstStyle/>
          <a:p>
            <a:r>
              <a:rPr lang="en-US" dirty="0" smtClean="0"/>
              <a:t>What are the differences?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AC29EE0F0BC2D439C603A6A00055400" ma:contentTypeVersion="0" ma:contentTypeDescription="Create a new document." ma:contentTypeScope="" ma:versionID="dbc34c1e2063c6bbeed70d07be076734">
  <xsd:schema xmlns:xsd="http://www.w3.org/2001/XMLSchema" xmlns:p="http://schemas.microsoft.com/office/2006/metadata/properties" xmlns:ns2="E09EC2FA-BCF0-432D-9C60-3A6A00055400" targetNamespace="http://schemas.microsoft.com/office/2006/metadata/properties" ma:root="true" ma:fieldsID="b77c06f0944c3a053ed3b123513c7eae" ns2:_="">
    <xsd:import namespace="E09EC2FA-BCF0-432D-9C60-3A6A00055400"/>
    <xsd:element name="properties">
      <xsd:complexType>
        <xsd:sequence>
          <xsd:element name="documentManagement">
            <xsd:complexType>
              <xsd:all>
                <xsd:element ref="ns2:Class" minOccurs="0"/>
                <xsd:element ref="ns2:Teacher" minOccurs="0"/>
                <xsd:element ref="ns2:Due_x0020_Date" minOccurs="0"/>
              </xsd:all>
            </xsd:complexType>
          </xsd:element>
        </xsd:sequence>
      </xsd:complexType>
    </xsd:element>
  </xsd:schema>
  <xsd:schema xmlns:xsd="http://www.w3.org/2001/XMLSchema" xmlns:dms="http://schemas.microsoft.com/office/2006/documentManagement/types" targetNamespace="E09EC2FA-BCF0-432D-9C60-3A6A00055400" elementFormDefault="qualified">
    <xsd:import namespace="http://schemas.microsoft.com/office/2006/documentManagement/types"/>
    <xsd:element name="Class" ma:index="8" nillable="true" ma:displayName="Class" ma:internalName="Class">
      <xsd:simpleType>
        <xsd:restriction base="dms:Text">
          <xsd:maxLength value="255"/>
        </xsd:restriction>
      </xsd:simpleType>
    </xsd:element>
    <xsd:element name="Teacher" ma:index="9" nillable="true" ma:displayName="Teacher" ma:internalName="Teacher">
      <xsd:simpleType>
        <xsd:restriction base="dms:Text">
          <xsd:maxLength value="255"/>
        </xsd:restriction>
      </xsd:simpleType>
    </xsd:element>
    <xsd:element name="Due_x0020_Date" ma:index="10" nillable="true" ma:displayName="Due Date" ma:internalName="Due_x0020_Dat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Class xmlns="E09EC2FA-BCF0-432D-9C60-3A6A00055400" xsi:nil="true"/>
    <Due_x0020_Date xmlns="E09EC2FA-BCF0-432D-9C60-3A6A00055400" xsi:nil="true"/>
    <Teacher xmlns="E09EC2FA-BCF0-432D-9C60-3A6A00055400" xsi:nil="true"/>
  </documentManagement>
</p:properties>
</file>

<file path=customXml/itemProps1.xml><?xml version="1.0" encoding="utf-8"?>
<ds:datastoreItem xmlns:ds="http://schemas.openxmlformats.org/officeDocument/2006/customXml" ds:itemID="{020843CD-F631-4D47-9488-BD73B93D4E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9EC2FA-BCF0-432D-9C60-3A6A00055400"/>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66C0B2B9-E19E-4FD5-863E-3AC4DC6A27BE}">
  <ds:schemaRefs>
    <ds:schemaRef ds:uri="http://schemas.microsoft.com/sharepoint/v3/contenttype/forms"/>
  </ds:schemaRefs>
</ds:datastoreItem>
</file>

<file path=customXml/itemProps3.xml><?xml version="1.0" encoding="utf-8"?>
<ds:datastoreItem xmlns:ds="http://schemas.openxmlformats.org/officeDocument/2006/customXml" ds:itemID="{C029720C-8AC3-449C-B59B-90DDD08AA4BC}">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E09EC2FA-BCF0-432D-9C60-3A6A00055400"/>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Equity</Template>
  <TotalTime>4739</TotalTime>
  <Words>908</Words>
  <Application>Microsoft Office PowerPoint</Application>
  <PresentationFormat>On-screen Show (4:3)</PresentationFormat>
  <Paragraphs>65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Equity</vt:lpstr>
      <vt:lpstr>The Aztecs and Incas</vt:lpstr>
      <vt:lpstr>Aztec Empire</vt:lpstr>
      <vt:lpstr>Inca Empire</vt:lpstr>
      <vt:lpstr>Conquest of the Aztec Empire</vt:lpstr>
      <vt:lpstr>Conquest of the Aztec Empire</vt:lpstr>
      <vt:lpstr>Conquest of the Inca Empire</vt:lpstr>
      <vt:lpstr>Click on the following links to learn more about the Aztec and Inca Gods, their similarities and differences!</vt:lpstr>
      <vt:lpstr>Chart: Aztec and Incan Deities</vt:lpstr>
      <vt:lpstr>Chart: Aztec and Incan Deities</vt:lpstr>
      <vt:lpstr>Transitions</vt:lpstr>
      <vt:lpstr>Questions</vt:lpstr>
      <vt:lpstr>Conquistadors: Fast Facts</vt:lpstr>
      <vt:lpstr>Added notes: Pizarro</vt:lpstr>
      <vt:lpstr>Added notes: Pizarro</vt:lpstr>
      <vt:lpstr>Added notes: Cortez</vt:lpstr>
      <vt:lpstr>Added notes: Cortez</vt:lpstr>
      <vt:lpstr>Final Notes</vt:lpstr>
    </vt:vector>
  </TitlesOfParts>
  <Company>Virginia Beach City Public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238645</dc:creator>
  <cp:lastModifiedBy>ECDEMOTT</cp:lastModifiedBy>
  <cp:revision>13</cp:revision>
  <dcterms:created xsi:type="dcterms:W3CDTF">2011-06-06T11:42:35Z</dcterms:created>
  <dcterms:modified xsi:type="dcterms:W3CDTF">2011-06-26T22:04:56Z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0x010100FAC29EE0F0BC2D439C603A6A00055400</vt:lpwstr>
  </property>
</Properties>
</file>