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8" r:id="rId6"/>
    <p:sldId id="263" r:id="rId7"/>
    <p:sldId id="257" r:id="rId8"/>
    <p:sldId id="259" r:id="rId9"/>
    <p:sldId id="260" r:id="rId10"/>
    <p:sldId id="261" r:id="rId11"/>
    <p:sldId id="264" r:id="rId12"/>
    <p:sldId id="265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24" autoAdjust="0"/>
  </p:normalViewPr>
  <p:slideViewPr>
    <p:cSldViewPr>
      <p:cViewPr>
        <p:scale>
          <a:sx n="64" d="100"/>
          <a:sy n="64" d="100"/>
        </p:scale>
        <p:origin x="-109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433C-5204-41C8-B729-2204EDEB262C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F732-6858-427F-BF94-07DD7609A7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ispanicissues.umn.edu/assets/pdf/morana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onalatina.com/Zldata55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341768026_858ed36d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930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07645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Castellar" pitchFamily="18" charset="0"/>
              </a:rPr>
              <a:t>Latin America</a:t>
            </a:r>
            <a:r>
              <a:rPr lang="en-US" sz="66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SOCIAL THOUGHT</a:t>
            </a:r>
            <a:endParaRPr lang="en-US" sz="54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267200"/>
            <a:ext cx="6096000" cy="1600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ngsana New" pitchFamily="18" charset="-34"/>
              </a:rPr>
              <a:t>JANICE AGOSTO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ngsana New" pitchFamily="18" charset="-34"/>
              </a:rPr>
              <a:t>JESSICA MANNO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00" y="4114800"/>
            <a:ext cx="1669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dirty="0">
                <a:solidFill>
                  <a:prstClr val="black"/>
                </a:solidFill>
                <a:latin typeface="Constantia" pitchFamily="18" charset="0"/>
              </a:rPr>
              <a:t>A4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00_F_8411883_OL57QEG1nYcnoo2zo6hy0CZlOLbKuTf8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astellar" pitchFamily="18" charset="0"/>
              </a:rPr>
              <a:t>Citations</a:t>
            </a:r>
            <a:endParaRPr lang="en-US" sz="8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r>
              <a:rPr lang="en-US" dirty="0" smtClean="0">
                <a:hlinkClick r:id="rId3"/>
              </a:rPr>
              <a:t>http://hispanicissues.umn.edu/assets/pdf/mor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na.pdf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http://www.zonalatina.com/Zldata55.htm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hilton.co.uk/ts/en_GB/brand/corporate/content/media/images/AAAAAAA_Hilton_AAAAAAA_Hilton_caribbeanbeach_762x2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Brief History</a:t>
            </a:r>
            <a:endParaRPr lang="en-US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39200" cy="5562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In the history of Latin America over the last 500 years or so, the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relationships among three races have been a key factor.  In the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beginning, there were the various indigenous groups.  Then came the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European</a:t>
            </a:r>
            <a:r>
              <a:rPr lang="en-US" sz="8000" dirty="0">
                <a:latin typeface="Century Gothic" pitchFamily="34" charset="0"/>
                <a:cs typeface="Arial" pitchFamily="34" charset="0"/>
              </a:rPr>
              <a:t> </a:t>
            </a: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colonizers, who later brought black slaves from Africa.  The</a:t>
            </a:r>
          </a:p>
          <a:p>
            <a:pPr>
              <a:buNone/>
            </a:pPr>
            <a:r>
              <a:rPr lang="en-US" sz="8000" dirty="0">
                <a:latin typeface="Century Gothic" pitchFamily="34" charset="0"/>
                <a:cs typeface="Arial" pitchFamily="34" charset="0"/>
              </a:rPr>
              <a:t>r</a:t>
            </a: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elationships among these racial groups have at times been violent –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war, slaughter, subjugation, slavery, exploitation, miscegenation, etc.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The administration of the vast colonies was placed in the hands of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nationals of the European empires.  These administrators were</a:t>
            </a:r>
          </a:p>
          <a:p>
            <a:pPr>
              <a:buNone/>
            </a:pPr>
            <a:r>
              <a:rPr lang="en-US" sz="8000" dirty="0">
                <a:latin typeface="Century Gothic" pitchFamily="34" charset="0"/>
                <a:cs typeface="Arial" pitchFamily="34" charset="0"/>
              </a:rPr>
              <a:t>r</a:t>
            </a: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ewarded estates for their efforts, and naturally inheritance rights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became a significant issue.  As a male may have multiple </a:t>
            </a:r>
          </a:p>
          <a:p>
            <a:pPr>
              <a:buNone/>
            </a:pPr>
            <a:r>
              <a:rPr lang="en-US" sz="8000" dirty="0">
                <a:latin typeface="Century Gothic" pitchFamily="34" charset="0"/>
                <a:cs typeface="Arial" pitchFamily="34" charset="0"/>
              </a:rPr>
              <a:t>c</a:t>
            </a: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hildren with multiple women, the rights of these apparent 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heirs have to be defined, particularly when some of the 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mothers were not pure Europeans.  Under Spanish rule,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the following detailed caste system was </a:t>
            </a:r>
          </a:p>
          <a:p>
            <a:pPr>
              <a:buNone/>
            </a:pPr>
            <a:r>
              <a:rPr lang="en-US" sz="8000" dirty="0" smtClean="0">
                <a:latin typeface="Century Gothic" pitchFamily="34" charset="0"/>
                <a:cs typeface="Arial" pitchFamily="34" charset="0"/>
              </a:rPr>
              <a:t>Instituted in Mexico at one time.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cottdunn.com/images/properties/1839-explora-easter-island--posada-de-mike-rapu/10811-dramatic-scenery-explora-easter-island--posada-de-mike-rapu-easter-island-ch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884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Caste System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-True Spaniards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Full blooded </a:t>
            </a:r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atino; own property; highest class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en-US" b="1" dirty="0" err="1" smtClean="0">
                <a:solidFill>
                  <a:schemeClr val="bg1"/>
                </a:solidFill>
              </a:rPr>
              <a:t>Criollos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Born in America, moved to somewhere in Latin America;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Middle/working class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en-US" b="1" dirty="0" err="1" smtClean="0">
                <a:solidFill>
                  <a:schemeClr val="bg1"/>
                </a:solidFill>
              </a:rPr>
              <a:t>Mestizos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At least one parent is true Spaniard; middle/working class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-Indians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Full blood; working class to low class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-Blacks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Slaves; lowest class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lockt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428999"/>
            <a:ext cx="2743200" cy="3429001"/>
          </a:xfrm>
          <a:prstGeom prst="rect">
            <a:avLst/>
          </a:prstGeom>
        </p:spPr>
      </p:pic>
      <p:pic>
        <p:nvPicPr>
          <p:cNvPr id="10" name="Picture 9" descr="clockt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429000"/>
            <a:ext cx="3200400" cy="3429001"/>
          </a:xfrm>
          <a:prstGeom prst="rect">
            <a:avLst/>
          </a:prstGeom>
        </p:spPr>
      </p:pic>
      <p:pic>
        <p:nvPicPr>
          <p:cNvPr id="9" name="Picture 8" descr="clockt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3200400" cy="3429001"/>
          </a:xfrm>
          <a:prstGeom prst="rect">
            <a:avLst/>
          </a:prstGeom>
        </p:spPr>
      </p:pic>
      <p:pic>
        <p:nvPicPr>
          <p:cNvPr id="8" name="Picture 7" descr="clockt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2743200" cy="3505200"/>
          </a:xfrm>
          <a:prstGeom prst="rect">
            <a:avLst/>
          </a:prstGeom>
        </p:spPr>
      </p:pic>
      <p:pic>
        <p:nvPicPr>
          <p:cNvPr id="7" name="Picture 6" descr="clockt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0"/>
            <a:ext cx="3200400" cy="3429000"/>
          </a:xfrm>
          <a:prstGeom prst="rect">
            <a:avLst/>
          </a:prstGeom>
        </p:spPr>
      </p:pic>
      <p:pic>
        <p:nvPicPr>
          <p:cNvPr id="6" name="Picture 5" descr="clockt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3200400" cy="3428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Racial Classification</a:t>
            </a:r>
            <a:endParaRPr lang="en-US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Mestizo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Spanish father and Indian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Castizo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Spanish father and </a:t>
            </a:r>
            <a:r>
              <a:rPr lang="en-US" dirty="0" err="1" smtClean="0">
                <a:solidFill>
                  <a:schemeClr val="bg1"/>
                </a:solidFill>
              </a:rPr>
              <a:t>Mestizo</a:t>
            </a:r>
            <a:r>
              <a:rPr lang="en-US" dirty="0" smtClean="0">
                <a:solidFill>
                  <a:schemeClr val="bg1"/>
                </a:solidFill>
              </a:rPr>
              <a:t>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Espomolo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Spanish mother and </a:t>
            </a:r>
            <a:r>
              <a:rPr lang="en-US" dirty="0" err="1" smtClean="0">
                <a:solidFill>
                  <a:schemeClr val="bg1"/>
                </a:solidFill>
              </a:rPr>
              <a:t>Castizo</a:t>
            </a:r>
            <a:r>
              <a:rPr lang="en-US" dirty="0" smtClean="0">
                <a:solidFill>
                  <a:schemeClr val="bg1"/>
                </a:solidFill>
              </a:rPr>
              <a:t> father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Mulatto: </a:t>
            </a:r>
            <a:r>
              <a:rPr lang="en-US" dirty="0" smtClean="0">
                <a:solidFill>
                  <a:schemeClr val="bg1"/>
                </a:solidFill>
              </a:rPr>
              <a:t>Spanish and black African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Moor: </a:t>
            </a:r>
            <a:r>
              <a:rPr lang="en-US" dirty="0" smtClean="0">
                <a:solidFill>
                  <a:schemeClr val="bg1"/>
                </a:solidFill>
              </a:rPr>
              <a:t>Spanish and Mulatto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Albino</a:t>
            </a:r>
            <a:r>
              <a:rPr lang="en-US" dirty="0" smtClean="0">
                <a:solidFill>
                  <a:schemeClr val="bg1"/>
                </a:solidFill>
              </a:rPr>
              <a:t>: Spanish father and Moor mother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Throwback: </a:t>
            </a:r>
            <a:r>
              <a:rPr lang="en-US" dirty="0" smtClean="0">
                <a:solidFill>
                  <a:schemeClr val="bg1"/>
                </a:solidFill>
              </a:rPr>
              <a:t>Spanish father and Albino mother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Wolf: </a:t>
            </a:r>
            <a:r>
              <a:rPr lang="en-US" dirty="0" smtClean="0">
                <a:solidFill>
                  <a:schemeClr val="bg1"/>
                </a:solidFill>
              </a:rPr>
              <a:t>Throwback father and Indian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Zambiago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Wolf father and Indian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Cambujo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Zambiago</a:t>
            </a:r>
            <a:r>
              <a:rPr lang="en-US" dirty="0" smtClean="0">
                <a:solidFill>
                  <a:schemeClr val="bg1"/>
                </a:solidFill>
              </a:rPr>
              <a:t> father and Indian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Alvarazado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Cambujo</a:t>
            </a:r>
            <a:r>
              <a:rPr lang="en-US" dirty="0" smtClean="0">
                <a:solidFill>
                  <a:schemeClr val="bg1"/>
                </a:solidFill>
              </a:rPr>
              <a:t> father and Mulatto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Borquino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Alvarazado</a:t>
            </a:r>
            <a:r>
              <a:rPr lang="en-US" dirty="0" smtClean="0">
                <a:solidFill>
                  <a:schemeClr val="bg1"/>
                </a:solidFill>
              </a:rPr>
              <a:t> father and Mulatto mother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Coyote: </a:t>
            </a:r>
            <a:r>
              <a:rPr lang="en-US" dirty="0" err="1" smtClean="0">
                <a:solidFill>
                  <a:schemeClr val="bg1"/>
                </a:solidFill>
              </a:rPr>
              <a:t>Borquino</a:t>
            </a:r>
            <a:r>
              <a:rPr lang="en-US" dirty="0" smtClean="0">
                <a:solidFill>
                  <a:schemeClr val="bg1"/>
                </a:solidFill>
              </a:rPr>
              <a:t> father and Mulatto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Chamizo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Coyote father and Mulatto mother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Coyote-</a:t>
            </a:r>
            <a:r>
              <a:rPr lang="en-US" b="1" dirty="0" err="1" smtClean="0">
                <a:solidFill>
                  <a:schemeClr val="bg1"/>
                </a:solidFill>
              </a:rPr>
              <a:t>Mestizo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Cahmizo</a:t>
            </a:r>
            <a:r>
              <a:rPr lang="en-US" dirty="0" smtClean="0">
                <a:solidFill>
                  <a:schemeClr val="bg1"/>
                </a:solidFill>
              </a:rPr>
              <a:t> father and </a:t>
            </a:r>
            <a:r>
              <a:rPr lang="en-US" dirty="0" err="1" smtClean="0">
                <a:solidFill>
                  <a:schemeClr val="bg1"/>
                </a:solidFill>
              </a:rPr>
              <a:t>Mestizo</a:t>
            </a:r>
            <a:r>
              <a:rPr lang="en-US" dirty="0" smtClean="0">
                <a:solidFill>
                  <a:schemeClr val="bg1"/>
                </a:solidFill>
              </a:rPr>
              <a:t> mother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Ahi</a:t>
            </a:r>
            <a:r>
              <a:rPr lang="en-US" b="1" dirty="0" smtClean="0">
                <a:solidFill>
                  <a:schemeClr val="bg1"/>
                </a:solidFill>
              </a:rPr>
              <a:t> Tan </a:t>
            </a:r>
            <a:r>
              <a:rPr lang="en-US" b="1" dirty="0" err="1" smtClean="0">
                <a:solidFill>
                  <a:schemeClr val="bg1"/>
                </a:solidFill>
              </a:rPr>
              <a:t>Estas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Coyote-</a:t>
            </a:r>
            <a:r>
              <a:rPr lang="en-US" dirty="0" err="1" smtClean="0">
                <a:solidFill>
                  <a:schemeClr val="bg1"/>
                </a:solidFill>
              </a:rPr>
              <a:t>Mestizo</a:t>
            </a:r>
            <a:r>
              <a:rPr lang="en-US" dirty="0" smtClean="0">
                <a:solidFill>
                  <a:schemeClr val="bg1"/>
                </a:solidFill>
              </a:rPr>
              <a:t> father and Mulatto mother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ilton.co.uk/ts/en_GB/brand/corporate/content/media/images/AAAAAAA_Hilton_AAAAAAA_Hilton_caribbeanbeach_762x2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12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nstantia" pitchFamily="18" charset="0"/>
              </a:rPr>
              <a:t>Today, the overt caste systems have been overturned by legislation, but that does not mean that social prejudices and economic exploitation are not present…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latin typeface="Century Gothic" pitchFamily="34" charset="0"/>
              </a:rPr>
              <a:t>P</a:t>
            </a:r>
            <a:r>
              <a:rPr lang="en-US" sz="3600" dirty="0" smtClean="0">
                <a:latin typeface="Century Gothic" pitchFamily="34" charset="0"/>
              </a:rPr>
              <a:t>eople may still hold personal </a:t>
            </a:r>
          </a:p>
          <a:p>
            <a:pPr algn="ctr">
              <a:buNone/>
            </a:pPr>
            <a:r>
              <a:rPr lang="en-US" sz="3600" dirty="0" smtClean="0">
                <a:latin typeface="Century Gothic" pitchFamily="34" charset="0"/>
              </a:rPr>
              <a:t>opinions about members of other</a:t>
            </a:r>
          </a:p>
          <a:p>
            <a:pPr algn="ctr">
              <a:buNone/>
            </a:pPr>
            <a:r>
              <a:rPr lang="en-US" sz="3600" dirty="0" smtClean="0">
                <a:latin typeface="Century Gothic" pitchFamily="34" charset="0"/>
              </a:rPr>
              <a:t>races base upon preconceived </a:t>
            </a:r>
          </a:p>
          <a:p>
            <a:pPr algn="ctr">
              <a:buNone/>
            </a:pPr>
            <a:r>
              <a:rPr lang="en-US" sz="3600" dirty="0" smtClean="0">
                <a:latin typeface="Century Gothic" pitchFamily="34" charset="0"/>
              </a:rPr>
              <a:t>notions.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00_F_8411883_OL57QEG1nYcnoo2zo6hy0CZlOLbKuTf8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bg1"/>
                </a:solidFill>
              </a:rPr>
              <a:t>In Latin America, many possess the ability to classify people into the appropriate racial categories based upon physical appearances…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It’s a simple classification scheme based upon color: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>
                <a:solidFill>
                  <a:schemeClr val="tx1">
                    <a:lumMod val="50000"/>
                  </a:schemeClr>
                </a:solidFill>
              </a:rPr>
              <a:t>white, </a:t>
            </a:r>
            <a:r>
              <a:rPr lang="en-US" sz="4400" dirty="0" smtClean="0">
                <a:solidFill>
                  <a:schemeClr val="bg1"/>
                </a:solidFill>
              </a:rPr>
              <a:t>black</a:t>
            </a:r>
            <a:r>
              <a:rPr lang="en-US" sz="4400" dirty="0" smtClean="0"/>
              <a:t>,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brown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and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yellow.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341768026_858ed36d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930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One way to derive a classification system is through self-definition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68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In 1976, the </a:t>
            </a:r>
            <a:r>
              <a:rPr lang="en-US" i="1" dirty="0" smtClean="0">
                <a:solidFill>
                  <a:schemeClr val="bg1"/>
                </a:solidFill>
                <a:latin typeface="Constantia" pitchFamily="18" charset="0"/>
              </a:rPr>
              <a:t>Brazilian Institute of Geography and</a:t>
            </a: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latin typeface="Constantia" pitchFamily="18" charset="0"/>
              </a:rPr>
              <a:t>Statistics</a:t>
            </a: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 (IBGE) conducted a study to ask people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to identify their own skin color.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There’s a list of various shades of skin color.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nstantia" pitchFamily="18" charset="0"/>
              </a:rPr>
              <a:t>About 134 colors are listed.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scottdunn.com/images/properties/1839-explora-easter-island--posada-de-mike-rapu/10811-dramatic-scenery-explora-easter-island--posada-de-mike-rapu-easter-island-ch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88483"/>
          </a:xfrm>
          <a:prstGeom prst="rect">
            <a:avLst/>
          </a:prstGeom>
          <a:noFill/>
        </p:spPr>
      </p:pic>
      <p:pic>
        <p:nvPicPr>
          <p:cNvPr id="11" name="Picture 2" descr="http://www.scottdunn.com/images/properties/1839-explora-easter-island--posada-de-mike-rapu/10811-dramatic-scenery-explora-easter-island--posada-de-mike-rapu-easter-island-ch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884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Education and Religious Values</a:t>
            </a:r>
            <a:endParaRPr 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   Since Latin America is founded by Europeans, the dominant religion is Roman Catholic. Today, Latin America is home to almost half of the 1.07 billion Catholics in the world today.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  Latin America is accumulated of more deprived countries, so they are somewhat lacking in education…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wunrn.com/news/2007/07_07/07_02_07/070807_girls_clip_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5410200" y="5105400"/>
            <a:ext cx="1219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57400" y="5715000"/>
            <a:ext cx="3276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09600" y="6019800"/>
            <a:ext cx="1524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eacher xmlns="6E8644B3-CD58-4BE4-8262-A6B002318EAE">Demott</Teacher>
    <Class xmlns="6E8644B3-CD58-4BE4-8262-A6B002318EAE">AP WORLD</Class>
    <Due_x0020_Date xmlns="6E8644B3-CD58-4BE4-8262-A6B002318E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4866E58CDE44B8262A6B002318EAE" ma:contentTypeVersion="0" ma:contentTypeDescription="Create a new document." ma:contentTypeScope="" ma:versionID="e33e1dd8e6febd9237b500010961ef55">
  <xsd:schema xmlns:xsd="http://www.w3.org/2001/XMLSchema" xmlns:p="http://schemas.microsoft.com/office/2006/metadata/properties" xmlns:ns2="6E8644B3-CD58-4BE4-8262-A6B002318EAE" targetNamespace="http://schemas.microsoft.com/office/2006/metadata/properties" ma:root="true" ma:fieldsID="3652d0a553f989f9924d85f44b623717" ns2:_="">
    <xsd:import namespace="6E8644B3-CD58-4BE4-8262-A6B002318EAE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E8644B3-CD58-4BE4-8262-A6B002318EAE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7194415-035F-460E-9BFD-3FA6BB3897A2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6E8644B3-CD58-4BE4-8262-A6B002318EA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785413C-B07E-44C2-9787-0CD97D2190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2A42B3-0A2E-48A9-AA05-9FF68754A9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8644B3-CD58-4BE4-8262-A6B002318EA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382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Latin America SOCIAL THOUGHT</vt:lpstr>
      <vt:lpstr>Brief History</vt:lpstr>
      <vt:lpstr>Caste System</vt:lpstr>
      <vt:lpstr>Racial Classification</vt:lpstr>
      <vt:lpstr>Today, the overt caste systems have been overturned by legislation, but that does not mean that social prejudices and economic exploitation are not present…</vt:lpstr>
      <vt:lpstr>  In Latin America, many possess the ability to classify people into the appropriate racial categories based upon physical appearances…  </vt:lpstr>
      <vt:lpstr>One way to derive a classification system is through self-definition</vt:lpstr>
      <vt:lpstr>Education and Religious Values</vt:lpstr>
      <vt:lpstr>Slide 9</vt:lpstr>
      <vt:lpstr>Citations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 Social Thought</dc:title>
  <dc:creator>Cristie Agosto</dc:creator>
  <cp:lastModifiedBy>ecdemott</cp:lastModifiedBy>
  <cp:revision>19</cp:revision>
  <dcterms:created xsi:type="dcterms:W3CDTF">2010-10-04T21:16:05Z</dcterms:created>
  <dcterms:modified xsi:type="dcterms:W3CDTF">2010-10-18T15:28:23Z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0x010100B344866E58CDE44B8262A6B002318EAE</vt:lpwstr>
  </property>
</Properties>
</file>