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5"/>
  </p:notesMasterIdLst>
  <p:sldIdLst>
    <p:sldId id="256" r:id="rId5"/>
    <p:sldId id="279" r:id="rId6"/>
    <p:sldId id="258" r:id="rId7"/>
    <p:sldId id="257" r:id="rId8"/>
    <p:sldId id="259" r:id="rId9"/>
    <p:sldId id="261" r:id="rId10"/>
    <p:sldId id="262" r:id="rId11"/>
    <p:sldId id="263" r:id="rId12"/>
    <p:sldId id="264" r:id="rId13"/>
    <p:sldId id="265" r:id="rId14"/>
    <p:sldId id="280" r:id="rId15"/>
    <p:sldId id="266" r:id="rId16"/>
    <p:sldId id="267" r:id="rId17"/>
    <p:sldId id="268" r:id="rId18"/>
    <p:sldId id="269" r:id="rId19"/>
    <p:sldId id="281" r:id="rId20"/>
    <p:sldId id="260" r:id="rId21"/>
    <p:sldId id="270" r:id="rId22"/>
    <p:sldId id="271" r:id="rId23"/>
    <p:sldId id="282" r:id="rId24"/>
    <p:sldId id="272" r:id="rId25"/>
    <p:sldId id="273" r:id="rId26"/>
    <p:sldId id="274" r:id="rId27"/>
    <p:sldId id="275" r:id="rId28"/>
    <p:sldId id="283" r:id="rId29"/>
    <p:sldId id="276" r:id="rId30"/>
    <p:sldId id="284" r:id="rId31"/>
    <p:sldId id="277" r:id="rId32"/>
    <p:sldId id="285" r:id="rId33"/>
    <p:sldId id="28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4D9228-EE6B-450F-AF50-102267934063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6CC0A3-32D7-4230-BD6E-07CD3B69E305}">
      <dgm:prSet phldrT="[Text]"/>
      <dgm:spPr/>
      <dgm:t>
        <a:bodyPr/>
        <a:lstStyle/>
        <a:p>
          <a:r>
            <a:rPr lang="en-US" dirty="0" smtClean="0"/>
            <a:t>Don’t mix clans</a:t>
          </a:r>
          <a:endParaRPr lang="en-US" dirty="0"/>
        </a:p>
      </dgm:t>
    </dgm:pt>
    <dgm:pt modelId="{AA4CF3C4-4FE9-447C-B739-3F5F1616C114}" type="parTrans" cxnId="{AC8BC0DE-B2D7-48E9-B14A-241F833AABD6}">
      <dgm:prSet/>
      <dgm:spPr/>
      <dgm:t>
        <a:bodyPr/>
        <a:lstStyle/>
        <a:p>
          <a:endParaRPr lang="en-US"/>
        </a:p>
      </dgm:t>
    </dgm:pt>
    <dgm:pt modelId="{8E45834B-E82A-411B-AFC5-DB4F5992AEF7}" type="sibTrans" cxnId="{AC8BC0DE-B2D7-48E9-B14A-241F833AABD6}">
      <dgm:prSet/>
      <dgm:spPr/>
      <dgm:t>
        <a:bodyPr/>
        <a:lstStyle/>
        <a:p>
          <a:endParaRPr lang="en-US"/>
        </a:p>
      </dgm:t>
    </dgm:pt>
    <dgm:pt modelId="{FBD6FAC6-E20F-465D-891D-A45086630F06}">
      <dgm:prSet phldrT="[Text]"/>
      <dgm:spPr/>
      <dgm:t>
        <a:bodyPr/>
        <a:lstStyle/>
        <a:p>
          <a:r>
            <a:rPr lang="en-US" dirty="0" smtClean="0"/>
            <a:t>Tribal</a:t>
          </a:r>
          <a:endParaRPr lang="en-US" dirty="0"/>
        </a:p>
      </dgm:t>
    </dgm:pt>
    <dgm:pt modelId="{C59FF79E-A125-486B-A757-2C331D3EB8ED}" type="parTrans" cxnId="{3E1B6A70-A488-4972-90CB-14DFAFE6712A}">
      <dgm:prSet/>
      <dgm:spPr/>
      <dgm:t>
        <a:bodyPr/>
        <a:lstStyle/>
        <a:p>
          <a:endParaRPr lang="en-US"/>
        </a:p>
      </dgm:t>
    </dgm:pt>
    <dgm:pt modelId="{1AC8213E-19D1-4D12-BC2F-72B719E3F75F}" type="sibTrans" cxnId="{3E1B6A70-A488-4972-90CB-14DFAFE6712A}">
      <dgm:prSet/>
      <dgm:spPr/>
      <dgm:t>
        <a:bodyPr/>
        <a:lstStyle/>
        <a:p>
          <a:endParaRPr lang="en-US"/>
        </a:p>
      </dgm:t>
    </dgm:pt>
    <dgm:pt modelId="{11DD84DE-E5F5-44BB-AFDB-DEE7466DAD4A}">
      <dgm:prSet phldrT="[Text]"/>
      <dgm:spPr/>
      <dgm:t>
        <a:bodyPr/>
        <a:lstStyle/>
        <a:p>
          <a:r>
            <a:rPr lang="en-US" dirty="0" smtClean="0"/>
            <a:t>Born into particular clan</a:t>
          </a:r>
          <a:endParaRPr lang="en-US" dirty="0"/>
        </a:p>
      </dgm:t>
    </dgm:pt>
    <dgm:pt modelId="{C3B2929A-AFE9-4CC2-8620-C432526270A2}" type="parTrans" cxnId="{6519731A-8D5F-4DB0-A8DF-5B7DDD032756}">
      <dgm:prSet/>
      <dgm:spPr/>
      <dgm:t>
        <a:bodyPr/>
        <a:lstStyle/>
        <a:p>
          <a:endParaRPr lang="en-US"/>
        </a:p>
      </dgm:t>
    </dgm:pt>
    <dgm:pt modelId="{DF98E25C-6840-4F3F-A88F-5C56B73CFA3D}" type="sibTrans" cxnId="{6519731A-8D5F-4DB0-A8DF-5B7DDD032756}">
      <dgm:prSet/>
      <dgm:spPr/>
      <dgm:t>
        <a:bodyPr/>
        <a:lstStyle/>
        <a:p>
          <a:endParaRPr lang="en-US"/>
        </a:p>
      </dgm:t>
    </dgm:pt>
    <dgm:pt modelId="{BD0CEC98-EB19-4EA9-9CF3-766D5685DFFB}" type="pres">
      <dgm:prSet presAssocID="{FE4D9228-EE6B-450F-AF50-102267934063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5A69D2-2F45-4775-BFE4-DD2B7E135647}" type="pres">
      <dgm:prSet presAssocID="{FE4D9228-EE6B-450F-AF50-102267934063}" presName="cycle" presStyleCnt="0"/>
      <dgm:spPr/>
    </dgm:pt>
    <dgm:pt modelId="{6A2E5BF4-4270-4E3E-BDDA-D728994A1BF0}" type="pres">
      <dgm:prSet presAssocID="{FE4D9228-EE6B-450F-AF50-102267934063}" presName="centerShape" presStyleCnt="0"/>
      <dgm:spPr/>
    </dgm:pt>
    <dgm:pt modelId="{C9AE9CCE-CCEC-47FA-862A-ABF0E57845CC}" type="pres">
      <dgm:prSet presAssocID="{FE4D9228-EE6B-450F-AF50-102267934063}" presName="connSite" presStyleLbl="node1" presStyleIdx="0" presStyleCnt="4"/>
      <dgm:spPr/>
    </dgm:pt>
    <dgm:pt modelId="{02089609-49B8-44A3-A7E0-1376B469331C}" type="pres">
      <dgm:prSet presAssocID="{FE4D9228-EE6B-450F-AF50-102267934063}" presName="visible" presStyleLbl="node1" presStyleIdx="0" presStyleCnt="4"/>
      <dgm:spPr/>
    </dgm:pt>
    <dgm:pt modelId="{B6DA4E1C-FCE4-4037-976A-3C7977CD99E7}" type="pres">
      <dgm:prSet presAssocID="{AA4CF3C4-4FE9-447C-B739-3F5F1616C114}" presName="Name25" presStyleLbl="parChTrans1D1" presStyleIdx="0" presStyleCnt="3"/>
      <dgm:spPr/>
      <dgm:t>
        <a:bodyPr/>
        <a:lstStyle/>
        <a:p>
          <a:endParaRPr lang="en-US"/>
        </a:p>
      </dgm:t>
    </dgm:pt>
    <dgm:pt modelId="{FE7A67C3-5799-42F9-A094-F166B5E029A2}" type="pres">
      <dgm:prSet presAssocID="{396CC0A3-32D7-4230-BD6E-07CD3B69E305}" presName="node" presStyleCnt="0"/>
      <dgm:spPr/>
    </dgm:pt>
    <dgm:pt modelId="{019F4B7D-8A27-4CCA-89C4-D4BC5953C0B3}" type="pres">
      <dgm:prSet presAssocID="{396CC0A3-32D7-4230-BD6E-07CD3B69E305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981B9D-2B4E-4632-B40B-8A49AFD28556}" type="pres">
      <dgm:prSet presAssocID="{396CC0A3-32D7-4230-BD6E-07CD3B69E305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641F7-C9DF-41C0-889D-339B459A642A}" type="pres">
      <dgm:prSet presAssocID="{C59FF79E-A125-486B-A757-2C331D3EB8ED}" presName="Name25" presStyleLbl="parChTrans1D1" presStyleIdx="1" presStyleCnt="3"/>
      <dgm:spPr/>
      <dgm:t>
        <a:bodyPr/>
        <a:lstStyle/>
        <a:p>
          <a:endParaRPr lang="en-US"/>
        </a:p>
      </dgm:t>
    </dgm:pt>
    <dgm:pt modelId="{692BAF94-A990-4D13-8599-B57EB5D89295}" type="pres">
      <dgm:prSet presAssocID="{FBD6FAC6-E20F-465D-891D-A45086630F06}" presName="node" presStyleCnt="0"/>
      <dgm:spPr/>
    </dgm:pt>
    <dgm:pt modelId="{E7525212-8040-4F6E-9F95-50274A88593F}" type="pres">
      <dgm:prSet presAssocID="{FBD6FAC6-E20F-465D-891D-A45086630F06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0FAC0F-0884-4604-85F4-9DD6DAD04468}" type="pres">
      <dgm:prSet presAssocID="{FBD6FAC6-E20F-465D-891D-A45086630F06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622769-3489-434B-86BD-16D4CE28F59A}" type="pres">
      <dgm:prSet presAssocID="{C3B2929A-AFE9-4CC2-8620-C432526270A2}" presName="Name25" presStyleLbl="parChTrans1D1" presStyleIdx="2" presStyleCnt="3"/>
      <dgm:spPr/>
      <dgm:t>
        <a:bodyPr/>
        <a:lstStyle/>
        <a:p>
          <a:endParaRPr lang="en-US"/>
        </a:p>
      </dgm:t>
    </dgm:pt>
    <dgm:pt modelId="{8B32CBA7-0CA9-4D4F-97BF-1CEC9ADD9016}" type="pres">
      <dgm:prSet presAssocID="{11DD84DE-E5F5-44BB-AFDB-DEE7466DAD4A}" presName="node" presStyleCnt="0"/>
      <dgm:spPr/>
    </dgm:pt>
    <dgm:pt modelId="{673C5A90-6A90-447D-8D16-E870D95ADE99}" type="pres">
      <dgm:prSet presAssocID="{11DD84DE-E5F5-44BB-AFDB-DEE7466DAD4A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E06DC5-6DCF-4CAF-8397-67AE71114FF5}" type="pres">
      <dgm:prSet presAssocID="{11DD84DE-E5F5-44BB-AFDB-DEE7466DAD4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91AF8C-BE4A-4727-ACC6-A02500977531}" type="presOf" srcId="{C59FF79E-A125-486B-A757-2C331D3EB8ED}" destId="{257641F7-C9DF-41C0-889D-339B459A642A}" srcOrd="0" destOrd="0" presId="urn:microsoft.com/office/officeart/2005/8/layout/radial2"/>
    <dgm:cxn modelId="{6519731A-8D5F-4DB0-A8DF-5B7DDD032756}" srcId="{FE4D9228-EE6B-450F-AF50-102267934063}" destId="{11DD84DE-E5F5-44BB-AFDB-DEE7466DAD4A}" srcOrd="2" destOrd="0" parTransId="{C3B2929A-AFE9-4CC2-8620-C432526270A2}" sibTransId="{DF98E25C-6840-4F3F-A88F-5C56B73CFA3D}"/>
    <dgm:cxn modelId="{ABFA5A75-277E-4F11-8E9D-80437115C5BE}" type="presOf" srcId="{FE4D9228-EE6B-450F-AF50-102267934063}" destId="{BD0CEC98-EB19-4EA9-9CF3-766D5685DFFB}" srcOrd="0" destOrd="0" presId="urn:microsoft.com/office/officeart/2005/8/layout/radial2"/>
    <dgm:cxn modelId="{1B9BBD1A-A9BD-4908-A0B7-9A45C68CD715}" type="presOf" srcId="{AA4CF3C4-4FE9-447C-B739-3F5F1616C114}" destId="{B6DA4E1C-FCE4-4037-976A-3C7977CD99E7}" srcOrd="0" destOrd="0" presId="urn:microsoft.com/office/officeart/2005/8/layout/radial2"/>
    <dgm:cxn modelId="{AC8BC0DE-B2D7-48E9-B14A-241F833AABD6}" srcId="{FE4D9228-EE6B-450F-AF50-102267934063}" destId="{396CC0A3-32D7-4230-BD6E-07CD3B69E305}" srcOrd="0" destOrd="0" parTransId="{AA4CF3C4-4FE9-447C-B739-3F5F1616C114}" sibTransId="{8E45834B-E82A-411B-AFC5-DB4F5992AEF7}"/>
    <dgm:cxn modelId="{3E1B6A70-A488-4972-90CB-14DFAFE6712A}" srcId="{FE4D9228-EE6B-450F-AF50-102267934063}" destId="{FBD6FAC6-E20F-465D-891D-A45086630F06}" srcOrd="1" destOrd="0" parTransId="{C59FF79E-A125-486B-A757-2C331D3EB8ED}" sibTransId="{1AC8213E-19D1-4D12-BC2F-72B719E3F75F}"/>
    <dgm:cxn modelId="{220761BE-69E2-4255-B452-12C2778F86C3}" type="presOf" srcId="{396CC0A3-32D7-4230-BD6E-07CD3B69E305}" destId="{019F4B7D-8A27-4CCA-89C4-D4BC5953C0B3}" srcOrd="0" destOrd="0" presId="urn:microsoft.com/office/officeart/2005/8/layout/radial2"/>
    <dgm:cxn modelId="{952EE3A2-827A-41F5-BC64-21C6A590F17C}" type="presOf" srcId="{C3B2929A-AFE9-4CC2-8620-C432526270A2}" destId="{6E622769-3489-434B-86BD-16D4CE28F59A}" srcOrd="0" destOrd="0" presId="urn:microsoft.com/office/officeart/2005/8/layout/radial2"/>
    <dgm:cxn modelId="{EFD61C1A-C4DB-4D46-AD75-2F7748B65FC6}" type="presOf" srcId="{FBD6FAC6-E20F-465D-891D-A45086630F06}" destId="{E7525212-8040-4F6E-9F95-50274A88593F}" srcOrd="0" destOrd="0" presId="urn:microsoft.com/office/officeart/2005/8/layout/radial2"/>
    <dgm:cxn modelId="{84EC0071-54E2-4687-A7A9-4764BD53E7A1}" type="presOf" srcId="{11DD84DE-E5F5-44BB-AFDB-DEE7466DAD4A}" destId="{673C5A90-6A90-447D-8D16-E870D95ADE99}" srcOrd="0" destOrd="0" presId="urn:microsoft.com/office/officeart/2005/8/layout/radial2"/>
    <dgm:cxn modelId="{8FB17E0B-695C-4397-A930-E0EFAD330126}" type="presParOf" srcId="{BD0CEC98-EB19-4EA9-9CF3-766D5685DFFB}" destId="{A05A69D2-2F45-4775-BFE4-DD2B7E135647}" srcOrd="0" destOrd="0" presId="urn:microsoft.com/office/officeart/2005/8/layout/radial2"/>
    <dgm:cxn modelId="{BCDAB767-D1B6-464B-800B-BA5D60C49576}" type="presParOf" srcId="{A05A69D2-2F45-4775-BFE4-DD2B7E135647}" destId="{6A2E5BF4-4270-4E3E-BDDA-D728994A1BF0}" srcOrd="0" destOrd="0" presId="urn:microsoft.com/office/officeart/2005/8/layout/radial2"/>
    <dgm:cxn modelId="{80639AA2-CF44-488C-A6BE-8E825DC4047C}" type="presParOf" srcId="{6A2E5BF4-4270-4E3E-BDDA-D728994A1BF0}" destId="{C9AE9CCE-CCEC-47FA-862A-ABF0E57845CC}" srcOrd="0" destOrd="0" presId="urn:microsoft.com/office/officeart/2005/8/layout/radial2"/>
    <dgm:cxn modelId="{4B2D15C1-1FD1-43FB-865C-6DD8EB2A7285}" type="presParOf" srcId="{6A2E5BF4-4270-4E3E-BDDA-D728994A1BF0}" destId="{02089609-49B8-44A3-A7E0-1376B469331C}" srcOrd="1" destOrd="0" presId="urn:microsoft.com/office/officeart/2005/8/layout/radial2"/>
    <dgm:cxn modelId="{3863C6C1-5F44-4162-9531-2F09BF7183D8}" type="presParOf" srcId="{A05A69D2-2F45-4775-BFE4-DD2B7E135647}" destId="{B6DA4E1C-FCE4-4037-976A-3C7977CD99E7}" srcOrd="1" destOrd="0" presId="urn:microsoft.com/office/officeart/2005/8/layout/radial2"/>
    <dgm:cxn modelId="{D0D660E4-14C3-4375-B74E-206282B5AE9B}" type="presParOf" srcId="{A05A69D2-2F45-4775-BFE4-DD2B7E135647}" destId="{FE7A67C3-5799-42F9-A094-F166B5E029A2}" srcOrd="2" destOrd="0" presId="urn:microsoft.com/office/officeart/2005/8/layout/radial2"/>
    <dgm:cxn modelId="{94A65C4C-2E03-43F9-B650-B9C8C8FD2F8F}" type="presParOf" srcId="{FE7A67C3-5799-42F9-A094-F166B5E029A2}" destId="{019F4B7D-8A27-4CCA-89C4-D4BC5953C0B3}" srcOrd="0" destOrd="0" presId="urn:microsoft.com/office/officeart/2005/8/layout/radial2"/>
    <dgm:cxn modelId="{61A85391-0F59-4F0C-AD2E-82AC3EDEE3C5}" type="presParOf" srcId="{FE7A67C3-5799-42F9-A094-F166B5E029A2}" destId="{20981B9D-2B4E-4632-B40B-8A49AFD28556}" srcOrd="1" destOrd="0" presId="urn:microsoft.com/office/officeart/2005/8/layout/radial2"/>
    <dgm:cxn modelId="{081A697A-9119-47CE-BF77-E5AEA5E19D8F}" type="presParOf" srcId="{A05A69D2-2F45-4775-BFE4-DD2B7E135647}" destId="{257641F7-C9DF-41C0-889D-339B459A642A}" srcOrd="3" destOrd="0" presId="urn:microsoft.com/office/officeart/2005/8/layout/radial2"/>
    <dgm:cxn modelId="{E548D822-D06F-4E85-A651-D0D1842B1DCD}" type="presParOf" srcId="{A05A69D2-2F45-4775-BFE4-DD2B7E135647}" destId="{692BAF94-A990-4D13-8599-B57EB5D89295}" srcOrd="4" destOrd="0" presId="urn:microsoft.com/office/officeart/2005/8/layout/radial2"/>
    <dgm:cxn modelId="{66B6D856-4E87-4B5D-B244-7CD49B3B3C04}" type="presParOf" srcId="{692BAF94-A990-4D13-8599-B57EB5D89295}" destId="{E7525212-8040-4F6E-9F95-50274A88593F}" srcOrd="0" destOrd="0" presId="urn:microsoft.com/office/officeart/2005/8/layout/radial2"/>
    <dgm:cxn modelId="{82F59142-5362-4118-A38C-10AF3C94CBAE}" type="presParOf" srcId="{692BAF94-A990-4D13-8599-B57EB5D89295}" destId="{BB0FAC0F-0884-4604-85F4-9DD6DAD04468}" srcOrd="1" destOrd="0" presId="urn:microsoft.com/office/officeart/2005/8/layout/radial2"/>
    <dgm:cxn modelId="{A0F4C0FB-24BC-484B-AE06-31D8C4702172}" type="presParOf" srcId="{A05A69D2-2F45-4775-BFE4-DD2B7E135647}" destId="{6E622769-3489-434B-86BD-16D4CE28F59A}" srcOrd="5" destOrd="0" presId="urn:microsoft.com/office/officeart/2005/8/layout/radial2"/>
    <dgm:cxn modelId="{122F95B6-196E-4AB3-94F5-EA1ED6E782C8}" type="presParOf" srcId="{A05A69D2-2F45-4775-BFE4-DD2B7E135647}" destId="{8B32CBA7-0CA9-4D4F-97BF-1CEC9ADD9016}" srcOrd="6" destOrd="0" presId="urn:microsoft.com/office/officeart/2005/8/layout/radial2"/>
    <dgm:cxn modelId="{09FAB84E-81BD-47F1-B41C-619273500DFD}" type="presParOf" srcId="{8B32CBA7-0CA9-4D4F-97BF-1CEC9ADD9016}" destId="{673C5A90-6A90-447D-8D16-E870D95ADE99}" srcOrd="0" destOrd="0" presId="urn:microsoft.com/office/officeart/2005/8/layout/radial2"/>
    <dgm:cxn modelId="{9C10F240-D113-4A7A-B27F-CAA50BE41659}" type="presParOf" srcId="{8B32CBA7-0CA9-4D4F-97BF-1CEC9ADD9016}" destId="{DCE06DC5-6DCF-4CAF-8397-67AE71114FF5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622769-3489-434B-86BD-16D4CE28F59A}">
      <dsp:nvSpPr>
        <dsp:cNvPr id="0" name=""/>
        <dsp:cNvSpPr/>
      </dsp:nvSpPr>
      <dsp:spPr>
        <a:xfrm rot="2562670">
          <a:off x="2803551" y="2552732"/>
          <a:ext cx="558195" cy="42363"/>
        </a:xfrm>
        <a:custGeom>
          <a:avLst/>
          <a:gdLst/>
          <a:ahLst/>
          <a:cxnLst/>
          <a:rect l="0" t="0" r="0" b="0"/>
          <a:pathLst>
            <a:path>
              <a:moveTo>
                <a:pt x="0" y="21181"/>
              </a:moveTo>
              <a:lnTo>
                <a:pt x="558195" y="211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641F7-C9DF-41C0-889D-339B459A642A}">
      <dsp:nvSpPr>
        <dsp:cNvPr id="0" name=""/>
        <dsp:cNvSpPr/>
      </dsp:nvSpPr>
      <dsp:spPr>
        <a:xfrm>
          <a:off x="2877573" y="1789778"/>
          <a:ext cx="713621" cy="42363"/>
        </a:xfrm>
        <a:custGeom>
          <a:avLst/>
          <a:gdLst/>
          <a:ahLst/>
          <a:cxnLst/>
          <a:rect l="0" t="0" r="0" b="0"/>
          <a:pathLst>
            <a:path>
              <a:moveTo>
                <a:pt x="0" y="21181"/>
              </a:moveTo>
              <a:lnTo>
                <a:pt x="713621" y="211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DA4E1C-FCE4-4037-976A-3C7977CD99E7}">
      <dsp:nvSpPr>
        <dsp:cNvPr id="0" name=""/>
        <dsp:cNvSpPr/>
      </dsp:nvSpPr>
      <dsp:spPr>
        <a:xfrm rot="19104605">
          <a:off x="2795513" y="1022182"/>
          <a:ext cx="651050" cy="42363"/>
        </a:xfrm>
        <a:custGeom>
          <a:avLst/>
          <a:gdLst/>
          <a:ahLst/>
          <a:cxnLst/>
          <a:rect l="0" t="0" r="0" b="0"/>
          <a:pathLst>
            <a:path>
              <a:moveTo>
                <a:pt x="0" y="21181"/>
              </a:moveTo>
              <a:lnTo>
                <a:pt x="651050" y="211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089609-49B8-44A3-A7E0-1376B469331C}">
      <dsp:nvSpPr>
        <dsp:cNvPr id="0" name=""/>
        <dsp:cNvSpPr/>
      </dsp:nvSpPr>
      <dsp:spPr>
        <a:xfrm>
          <a:off x="1368445" y="923237"/>
          <a:ext cx="1775445" cy="17754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F4B7D-8A27-4CCA-89C4-D4BC5953C0B3}">
      <dsp:nvSpPr>
        <dsp:cNvPr id="0" name=""/>
        <dsp:cNvSpPr/>
      </dsp:nvSpPr>
      <dsp:spPr>
        <a:xfrm>
          <a:off x="3239229" y="452"/>
          <a:ext cx="993907" cy="9939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Don’t mix clans</a:t>
          </a:r>
          <a:endParaRPr lang="en-US" sz="1400" kern="1200" dirty="0"/>
        </a:p>
      </dsp:txBody>
      <dsp:txXfrm>
        <a:off x="3239229" y="452"/>
        <a:ext cx="993907" cy="993907"/>
      </dsp:txXfrm>
    </dsp:sp>
    <dsp:sp modelId="{E7525212-8040-4F6E-9F95-50274A88593F}">
      <dsp:nvSpPr>
        <dsp:cNvPr id="0" name=""/>
        <dsp:cNvSpPr/>
      </dsp:nvSpPr>
      <dsp:spPr>
        <a:xfrm>
          <a:off x="3591195" y="1314006"/>
          <a:ext cx="993907" cy="9939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Tribal</a:t>
          </a:r>
          <a:endParaRPr lang="en-US" sz="1400" kern="1200" dirty="0"/>
        </a:p>
      </dsp:txBody>
      <dsp:txXfrm>
        <a:off x="3591195" y="1314006"/>
        <a:ext cx="993907" cy="993907"/>
      </dsp:txXfrm>
    </dsp:sp>
    <dsp:sp modelId="{673C5A90-6A90-447D-8D16-E870D95ADE99}">
      <dsp:nvSpPr>
        <dsp:cNvPr id="0" name=""/>
        <dsp:cNvSpPr/>
      </dsp:nvSpPr>
      <dsp:spPr>
        <a:xfrm>
          <a:off x="3146462" y="2591880"/>
          <a:ext cx="1065267" cy="10652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Born into particular clan</a:t>
          </a:r>
          <a:endParaRPr lang="en-US" sz="1400" kern="1200" dirty="0"/>
        </a:p>
      </dsp:txBody>
      <dsp:txXfrm>
        <a:off x="3146462" y="2591880"/>
        <a:ext cx="1065267" cy="1065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2DB706-F4AB-4094-8CAF-04E9E20F4880}" type="datetimeFigureOut">
              <a:rPr lang="en-US" smtClean="0"/>
              <a:pPr/>
              <a:t>6/25/2011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E41F2-AA66-440F-8016-1E4186927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E41F2-AA66-440F-8016-1E4186927AD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244F-1C29-4761-A732-43F607E61AB0}" type="datetimeFigureOut">
              <a:rPr lang="en-US" smtClean="0"/>
              <a:pPr/>
              <a:t>6/25/2011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8960-15CF-467A-9D2A-38490BE8D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244F-1C29-4761-A732-43F607E61AB0}" type="datetimeFigureOut">
              <a:rPr lang="en-US" smtClean="0"/>
              <a:pPr/>
              <a:t>6/25/2011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8960-15CF-467A-9D2A-38490BE8D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244F-1C29-4761-A732-43F607E61AB0}" type="datetimeFigureOut">
              <a:rPr lang="en-US" smtClean="0"/>
              <a:pPr/>
              <a:t>6/25/2011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8960-15CF-467A-9D2A-38490BE8D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244F-1C29-4761-A732-43F607E61AB0}" type="datetimeFigureOut">
              <a:rPr lang="en-US" smtClean="0"/>
              <a:pPr/>
              <a:t>6/25/2011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8960-15CF-467A-9D2A-38490BE8D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244F-1C29-4761-A732-43F607E61AB0}" type="datetimeFigureOut">
              <a:rPr lang="en-US" smtClean="0"/>
              <a:pPr/>
              <a:t>6/25/2011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8960-15CF-467A-9D2A-38490BE8D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244F-1C29-4761-A732-43F607E61AB0}" type="datetimeFigureOut">
              <a:rPr lang="en-US" smtClean="0"/>
              <a:pPr/>
              <a:t>6/25/2011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8960-15CF-467A-9D2A-38490BE8D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244F-1C29-4761-A732-43F607E61AB0}" type="datetimeFigureOut">
              <a:rPr lang="en-US" smtClean="0"/>
              <a:pPr/>
              <a:t>6/25/2011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8960-15CF-467A-9D2A-38490BE8D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244F-1C29-4761-A732-43F607E61AB0}" type="datetimeFigureOut">
              <a:rPr lang="en-US" smtClean="0"/>
              <a:pPr/>
              <a:t>6/25/2011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8960-15CF-467A-9D2A-38490BE8D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244F-1C29-4761-A732-43F607E61AB0}" type="datetimeFigureOut">
              <a:rPr lang="en-US" smtClean="0"/>
              <a:pPr/>
              <a:t>6/25/2011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8960-15CF-467A-9D2A-38490BE8D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244F-1C29-4761-A732-43F607E61AB0}" type="datetimeFigureOut">
              <a:rPr lang="en-US" smtClean="0"/>
              <a:pPr/>
              <a:t>6/25/2011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8960-15CF-467A-9D2A-38490BE8D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244F-1C29-4761-A732-43F607E61AB0}" type="datetimeFigureOut">
              <a:rPr lang="en-US" smtClean="0"/>
              <a:pPr/>
              <a:t>6/25/2011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8960-15CF-467A-9D2A-38490BE8D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8244F-1C29-4761-A732-43F607E61AB0}" type="datetimeFigureOut">
              <a:rPr lang="en-US" smtClean="0"/>
              <a:pPr/>
              <a:t>6/25/2011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08960-15CF-467A-9D2A-38490BE8D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gosto\AppData\Local\Microsoft\Windows\Temporary%20Internet%20Files\Content.IE5\BW3W2Q18\MS910219280%5b1%5d.wav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JAPAN LECTURE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429000"/>
            <a:ext cx="6400800" cy="609600"/>
          </a:xfrm>
        </p:spPr>
        <p:txBody>
          <a:bodyPr/>
          <a:lstStyle/>
          <a:p>
            <a:r>
              <a:rPr lang="en-US" dirty="0" smtClean="0"/>
              <a:t>Janice </a:t>
            </a:r>
            <a:r>
              <a:rPr lang="en-US" dirty="0" err="1" smtClean="0"/>
              <a:t>Agosto</a:t>
            </a:r>
            <a:r>
              <a:rPr lang="en-US" dirty="0" smtClean="0"/>
              <a:t> and EDM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Agosto\AppData\Local\Microsoft\Windows\Temporary Internet Files\Content.IE5\BW3W2Q18\MC90007888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0" y="2209800"/>
            <a:ext cx="5143500" cy="4054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P: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Dutch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&gt;&gt;Traders get kicked out with exception of the Dutch</a:t>
            </a:r>
          </a:p>
          <a:p>
            <a:r>
              <a:rPr lang="en-US" dirty="0" smtClean="0"/>
              <a:t>Miracle of Perry [Commander Matthew Perry]</a:t>
            </a:r>
          </a:p>
          <a:p>
            <a:pPr>
              <a:buNone/>
            </a:pPr>
            <a:r>
              <a:rPr lang="en-US" dirty="0" smtClean="0"/>
              <a:t>    &gt;&gt;1850s forces Treaty of </a:t>
            </a:r>
            <a:r>
              <a:rPr lang="en-US" dirty="0" err="1" smtClean="0"/>
              <a:t>Kawagawa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&gt;&gt;Demands trade w/ America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&gt;&gt;Leads to dominance of Japan in war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&gt;&gt;Unequal Treaty benefited Japan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  RSIA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4572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lgerian" pitchFamily="82" charset="0"/>
              </a:rPr>
              <a:t>E</a:t>
            </a:r>
            <a:endParaRPr lang="en-US" sz="4800" dirty="0">
              <a:latin typeface="Algerian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5334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conomic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Japan and </a:t>
            </a:r>
            <a:r>
              <a:rPr lang="en-US" dirty="0" err="1" smtClean="0"/>
              <a:t>T’ang</a:t>
            </a:r>
            <a:r>
              <a:rPr lang="en-US" dirty="0" smtClean="0"/>
              <a:t> Dynasty</a:t>
            </a:r>
          </a:p>
          <a:p>
            <a:pPr>
              <a:buNone/>
            </a:pPr>
            <a:r>
              <a:rPr lang="en-US" dirty="0" smtClean="0"/>
              <a:t>    &gt;&gt;Feudalism was heavily dependant on poor labor force [peasants]</a:t>
            </a:r>
          </a:p>
          <a:p>
            <a:pPr>
              <a:buNone/>
            </a:pPr>
            <a:r>
              <a:rPr lang="en-US" dirty="0" smtClean="0"/>
              <a:t>    &gt;&gt;Knights owned land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&gt;&gt;Samurais did not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&gt;&gt;Land Use Rights: You can use it, but it’s not passed down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&gt;&gt;Limited ability to pass down land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&gt;&gt;Land was not as important to Japan as in Europe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&gt;&gt;Strong loyalty to Daimyo who owns the land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&gt;&gt;Daimyos lost power due to Alternate Attendance Policy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&gt;&gt;Gained more time to focus on “</a:t>
            </a:r>
            <a:r>
              <a:rPr lang="en-US" dirty="0" err="1" smtClean="0"/>
              <a:t>farmville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&gt;&gt;Surge of population takes place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E: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European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-increases trade</a:t>
            </a:r>
          </a:p>
          <a:p>
            <a:pPr>
              <a:buNone/>
            </a:pPr>
            <a:r>
              <a:rPr lang="en-US" dirty="0" smtClean="0"/>
              <a:t>    -Portuguese comes and trades w/ Japanese within ports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-lords living within coasts becomes richer due to more trade with Portuguese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-This upsets balance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-Portuguese creates stronger Japanese </a:t>
            </a:r>
            <a:r>
              <a:rPr lang="en-US" dirty="0" err="1" smtClean="0"/>
              <a:t>gov’t</a:t>
            </a:r>
            <a:r>
              <a:rPr lang="en-US" dirty="0" smtClean="0"/>
              <a:t> by their trading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-Religion also bought by Portuguese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-Japanese didn’t pay much attention to it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-The Japanese were only interested in trading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DOING IT FOR PROFIT NOT FOR THE PROPHET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~~</a:t>
            </a:r>
            <a:r>
              <a:rPr lang="en-US" dirty="0" smtClean="0"/>
              <a:t> </a:t>
            </a:r>
            <a:r>
              <a:rPr lang="en-US" dirty="0" err="1" smtClean="0"/>
              <a:t>haha</a:t>
            </a:r>
            <a:r>
              <a:rPr lang="en-US" dirty="0" smtClean="0"/>
              <a:t> get it?</a:t>
            </a:r>
          </a:p>
        </p:txBody>
      </p:sp>
      <p:pic>
        <p:nvPicPr>
          <p:cNvPr id="7170" name="Picture 2" descr="C:\Users\Agosto\AppData\Local\Microsoft\Windows\Temporary Internet Files\Content.IE5\NXCPRJCF\MC90003655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5715000"/>
            <a:ext cx="609600" cy="997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E: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Growth in cities</a:t>
            </a:r>
          </a:p>
          <a:p>
            <a:r>
              <a:rPr lang="en-US" dirty="0" smtClean="0"/>
              <a:t>Urbanization</a:t>
            </a:r>
          </a:p>
          <a:p>
            <a:r>
              <a:rPr lang="en-US" dirty="0" smtClean="0"/>
              <a:t>Consensus policy decides how everything is done, everyone has to agree on something</a:t>
            </a:r>
          </a:p>
          <a:p>
            <a:r>
              <a:rPr lang="en-US" dirty="0" smtClean="0"/>
              <a:t>Taxing farmers lingered</a:t>
            </a:r>
          </a:p>
          <a:p>
            <a:r>
              <a:rPr lang="en-US" dirty="0" smtClean="0"/>
              <a:t>Commander Mather Perry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&gt;&gt;Miracle of Perry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&gt;&gt;Made Japanese open ports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&gt;&gt;Unequal Treaty- one side forces other to sign a treaty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&gt;&gt;UK started war over the use of Opium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&gt;&gt;China obtained port Hong Kong, UK had to return it due to the treaty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E: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Meiji Era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&gt;&gt;Japan becomes an Imperialistic </a:t>
            </a:r>
            <a:r>
              <a:rPr lang="en-US" dirty="0" err="1" smtClean="0"/>
              <a:t>gov’t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&gt;&gt;1860s- end of WWII</a:t>
            </a:r>
          </a:p>
          <a:p>
            <a:r>
              <a:rPr lang="en-US" dirty="0" smtClean="0"/>
              <a:t>Expansionism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&gt;&gt;Pearl Harbor attack December 7</a:t>
            </a:r>
            <a:r>
              <a:rPr lang="en-US" baseline="30000" dirty="0" smtClean="0"/>
              <a:t>th</a:t>
            </a:r>
            <a:r>
              <a:rPr lang="en-US" dirty="0" smtClean="0"/>
              <a:t> 1941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&gt;&gt;As a result US declared war on Japan and attacked Germany</a:t>
            </a:r>
          </a:p>
          <a:p>
            <a:pPr>
              <a:buNone/>
            </a:pPr>
            <a:r>
              <a:rPr lang="en-US" dirty="0" smtClean="0"/>
              <a:t>    &gt;&gt;America told Japan to dump military, and instead got better at technology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   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Religion becomes tool for politics</a:t>
            </a:r>
          </a:p>
          <a:p>
            <a:r>
              <a:rPr lang="en-US" dirty="0" smtClean="0"/>
              <a:t>Religion- group/congregation</a:t>
            </a:r>
          </a:p>
          <a:p>
            <a:r>
              <a:rPr lang="en-US" dirty="0" smtClean="0"/>
              <a:t>Belief- individual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5334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ELIGION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4572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lgerian" pitchFamily="82" charset="0"/>
              </a:rPr>
              <a:t>R</a:t>
            </a:r>
            <a:endParaRPr lang="en-US" sz="4400" dirty="0">
              <a:latin typeface="Algerian" pitchFamily="82" charset="0"/>
            </a:endParaRPr>
          </a:p>
        </p:txBody>
      </p:sp>
      <p:pic>
        <p:nvPicPr>
          <p:cNvPr id="5122" name="Picture 2" descr="C:\Users\Agosto\AppData\Local\Microsoft\Windows\Temporary Internet Files\Content.IE5\COUHABY2\MC9003906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505200"/>
            <a:ext cx="3959661" cy="3036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R: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Shintoism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 native religion of Japan</a:t>
            </a:r>
          </a:p>
          <a:p>
            <a:pPr>
              <a:buNone/>
            </a:pPr>
            <a:r>
              <a:rPr lang="en-US" dirty="0" smtClean="0"/>
              <a:t>    - worship of ancestors and natural forces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-polytheistic</a:t>
            </a:r>
          </a:p>
          <a:p>
            <a:r>
              <a:rPr lang="en-US" dirty="0" smtClean="0"/>
              <a:t>Once Buddhism came in, </a:t>
            </a:r>
            <a:r>
              <a:rPr lang="en-US" dirty="0" err="1" smtClean="0"/>
              <a:t>Shintoism</a:t>
            </a:r>
            <a:r>
              <a:rPr lang="en-US" dirty="0" smtClean="0"/>
              <a:t> decreased</a:t>
            </a:r>
          </a:p>
          <a:p>
            <a:r>
              <a:rPr lang="en-US" dirty="0" smtClean="0"/>
              <a:t>Reemerges as top religion on 1868 in Japan</a:t>
            </a:r>
          </a:p>
          <a:p>
            <a:r>
              <a:rPr lang="en-US" dirty="0" err="1" smtClean="0"/>
              <a:t>Shintoism</a:t>
            </a:r>
            <a:r>
              <a:rPr lang="en-US" dirty="0" smtClean="0"/>
              <a:t> then becomes official state religion, making the Emperor a ‘God’</a:t>
            </a:r>
          </a:p>
          <a:p>
            <a:r>
              <a:rPr lang="en-US" dirty="0" smtClean="0"/>
              <a:t>Emperor Worship lasted from 1868- end of WWII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R: </a:t>
            </a: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as a political tool</a:t>
            </a:r>
          </a:p>
          <a:p>
            <a:r>
              <a:rPr lang="en-US" dirty="0" smtClean="0"/>
              <a:t>1945- McArthur promoted US style democracy</a:t>
            </a:r>
          </a:p>
          <a:p>
            <a:r>
              <a:rPr lang="en-US" dirty="0" smtClean="0"/>
              <a:t>Religion is officially separated from </a:t>
            </a:r>
            <a:r>
              <a:rPr lang="en-US" dirty="0" err="1" smtClean="0"/>
              <a:t>gov’t</a:t>
            </a:r>
            <a:r>
              <a:rPr lang="en-US" dirty="0" smtClean="0"/>
              <a:t> in 1947 constitution</a:t>
            </a:r>
          </a:p>
        </p:txBody>
      </p:sp>
      <p:pic>
        <p:nvPicPr>
          <p:cNvPr id="8194" name="Picture 2" descr="C:\Users\Agosto\AppData\Local\Microsoft\Windows\Temporary Internet Files\Content.IE5\T4U9DK9T\MC9000365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072466"/>
            <a:ext cx="1439863" cy="25164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in the gaps to this Lecture PowerPoint.</a:t>
            </a:r>
          </a:p>
          <a:p>
            <a:r>
              <a:rPr lang="en-US" dirty="0" smtClean="0"/>
              <a:t>Write 6 summary paragraphs based upon the lecture and the PowerPoint regarding the 6 lenses of PERSIA.  Be sure to have a topic sentence in each paragraph</a:t>
            </a:r>
          </a:p>
          <a:p>
            <a:r>
              <a:rPr lang="en-US" dirty="0" smtClean="0"/>
              <a:t>Create viable Thesis statements in regard to Japanese history.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  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First Japanese novel written by Japanese woman</a:t>
            </a:r>
          </a:p>
          <a:p>
            <a:r>
              <a:rPr lang="en-US" dirty="0" smtClean="0"/>
              <a:t>Living by the Bushido Code [chivalry]</a:t>
            </a:r>
          </a:p>
          <a:p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kari</a:t>
            </a:r>
            <a:r>
              <a:rPr lang="en-US" dirty="0" smtClean="0"/>
              <a:t>- ritualized suicide for honor</a:t>
            </a:r>
          </a:p>
          <a:p>
            <a:r>
              <a:rPr lang="en-US" dirty="0" smtClean="0"/>
              <a:t>Feudalism diminished Chinese influence</a:t>
            </a:r>
          </a:p>
          <a:p>
            <a:r>
              <a:rPr lang="en-US" dirty="0" smtClean="0"/>
              <a:t>Confucian influence</a:t>
            </a:r>
          </a:p>
          <a:p>
            <a:r>
              <a:rPr lang="en-US" dirty="0" smtClean="0"/>
              <a:t>Merchants became economically higher but socially lower</a:t>
            </a:r>
          </a:p>
          <a:p>
            <a:r>
              <a:rPr lang="en-US" dirty="0" smtClean="0"/>
              <a:t>Rice trade influenced merchants’ wealth</a:t>
            </a:r>
          </a:p>
          <a:p>
            <a:r>
              <a:rPr lang="en-US" dirty="0" smtClean="0"/>
              <a:t>Rice- wealthiest</a:t>
            </a:r>
          </a:p>
          <a:p>
            <a:r>
              <a:rPr lang="en-US" dirty="0" smtClean="0"/>
              <a:t>Silk- 2</a:t>
            </a:r>
            <a:r>
              <a:rPr lang="en-US" baseline="30000" dirty="0" smtClean="0"/>
              <a:t>nd</a:t>
            </a:r>
            <a:endParaRPr lang="en-US" dirty="0" smtClean="0"/>
          </a:p>
          <a:p>
            <a:r>
              <a:rPr lang="en-US" dirty="0" smtClean="0"/>
              <a:t>Sake- 3</a:t>
            </a:r>
            <a:r>
              <a:rPr lang="en-US" baseline="30000" dirty="0" smtClean="0"/>
              <a:t>rd</a:t>
            </a:r>
            <a:endParaRPr lang="en-US" dirty="0" smtClean="0"/>
          </a:p>
          <a:p>
            <a:r>
              <a:rPr lang="en-US" dirty="0" smtClean="0"/>
              <a:t>Pawn Brokers- 4</a:t>
            </a:r>
            <a:r>
              <a:rPr lang="en-US" baseline="30000" dirty="0" smtClean="0"/>
              <a:t>th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495800" y="457200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lgerian" pitchFamily="82" charset="0"/>
              </a:rPr>
              <a:t>S</a:t>
            </a:r>
            <a:endParaRPr lang="en-US" sz="4800" dirty="0">
              <a:latin typeface="Algerian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457200"/>
            <a:ext cx="190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ocial</a:t>
            </a:r>
            <a:endParaRPr lang="en-US" sz="4400" dirty="0"/>
          </a:p>
        </p:txBody>
      </p:sp>
      <p:pic>
        <p:nvPicPr>
          <p:cNvPr id="9218" name="Picture 2" descr="C:\Users\Agosto\AppData\Local\Microsoft\Windows\Temporary Internet Files\Content.IE5\NXCPRJCF\MC90033929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495801"/>
            <a:ext cx="2735263" cy="19732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“HISTORY IS ONE BIG NASTY ACCIDENT”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773363"/>
          </a:xfrm>
        </p:spPr>
        <p:txBody>
          <a:bodyPr/>
          <a:lstStyle/>
          <a:p>
            <a:pPr algn="r">
              <a:buNone/>
            </a:pPr>
            <a:r>
              <a:rPr lang="en-US" dirty="0" smtClean="0"/>
              <a:t>- Mr. </a:t>
            </a:r>
            <a:r>
              <a:rPr lang="en-US" dirty="0" err="1" smtClean="0"/>
              <a:t>DeMott</a:t>
            </a:r>
            <a:endParaRPr lang="en-US" dirty="0"/>
          </a:p>
        </p:txBody>
      </p:sp>
      <p:pic>
        <p:nvPicPr>
          <p:cNvPr id="10243" name="Picture 3" descr="C:\Users\Agosto\AppData\Local\Microsoft\Windows\Temporary Internet Files\Content.IE5\NXCPRJCF\MC90041746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267200"/>
            <a:ext cx="4038600" cy="3986462"/>
          </a:xfrm>
          <a:prstGeom prst="rect">
            <a:avLst/>
          </a:prstGeom>
          <a:noFill/>
        </p:spPr>
      </p:pic>
      <p:pic>
        <p:nvPicPr>
          <p:cNvPr id="11" name="MS910219280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6248400" y="5257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62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S: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Shift from military society to civil society</a:t>
            </a:r>
          </a:p>
          <a:p>
            <a:r>
              <a:rPr lang="en-US" dirty="0" smtClean="0"/>
              <a:t>Samurais falling</a:t>
            </a:r>
          </a:p>
          <a:p>
            <a:r>
              <a:rPr lang="en-US" dirty="0" smtClean="0"/>
              <a:t>Status defined by clothing</a:t>
            </a:r>
          </a:p>
          <a:p>
            <a:r>
              <a:rPr lang="en-US" dirty="0" smtClean="0"/>
              <a:t>Money is not highly valued, class is</a:t>
            </a:r>
          </a:p>
          <a:p>
            <a:r>
              <a:rPr lang="en-US" dirty="0" smtClean="0"/>
              <a:t>Perry creates civil war</a:t>
            </a:r>
          </a:p>
          <a:p>
            <a:r>
              <a:rPr lang="en-US" dirty="0" smtClean="0"/>
              <a:t>Perry un-isolates Japan</a:t>
            </a:r>
          </a:p>
          <a:p>
            <a:r>
              <a:rPr lang="en-US" dirty="0" smtClean="0"/>
              <a:t>Japanese learns western ways all too well</a:t>
            </a:r>
          </a:p>
          <a:p>
            <a:r>
              <a:rPr lang="en-US" dirty="0" smtClean="0"/>
              <a:t>Imperialism dies down in western world after the war</a:t>
            </a:r>
          </a:p>
          <a:p>
            <a:r>
              <a:rPr lang="en-US" dirty="0" smtClean="0"/>
              <a:t>In Japan it happened otherwise</a:t>
            </a:r>
          </a:p>
          <a:p>
            <a:r>
              <a:rPr lang="en-US" dirty="0" smtClean="0"/>
              <a:t>Japanese learns western weaponry</a:t>
            </a:r>
          </a:p>
          <a:p>
            <a:r>
              <a:rPr lang="en-US" dirty="0" smtClean="0"/>
              <a:t>Decides to take on Russia 1900-1905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S: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WWII social changes due to McArthur</a:t>
            </a:r>
          </a:p>
          <a:p>
            <a:r>
              <a:rPr lang="en-US" dirty="0" err="1" smtClean="0"/>
              <a:t>Heian</a:t>
            </a:r>
            <a:r>
              <a:rPr lang="en-US" dirty="0" smtClean="0"/>
              <a:t> Era- strong Chinese influence</a:t>
            </a:r>
          </a:p>
          <a:p>
            <a:r>
              <a:rPr lang="en-US" dirty="0" smtClean="0"/>
              <a:t>WWII officially ends 1970</a:t>
            </a:r>
          </a:p>
          <a:p>
            <a:r>
              <a:rPr lang="en-US" dirty="0" smtClean="0"/>
              <a:t>Turbo boats created</a:t>
            </a:r>
          </a:p>
          <a:p>
            <a:r>
              <a:rPr lang="en-US" dirty="0" smtClean="0"/>
              <a:t>Politics capital- Tokyo</a:t>
            </a:r>
          </a:p>
          <a:p>
            <a:r>
              <a:rPr lang="en-US" dirty="0" smtClean="0"/>
              <a:t>Imperial House capital- Kyoto</a:t>
            </a:r>
          </a:p>
          <a:p>
            <a:r>
              <a:rPr lang="en-US" dirty="0" smtClean="0"/>
              <a:t>Started building roads and societies along the roads</a:t>
            </a:r>
          </a:p>
          <a:p>
            <a:r>
              <a:rPr lang="en-US" dirty="0" smtClean="0"/>
              <a:t>1600s- increase use of abortion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 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Perry creates catalyst</a:t>
            </a:r>
          </a:p>
          <a:p>
            <a:pPr>
              <a:buNone/>
            </a:pPr>
            <a:r>
              <a:rPr lang="en-US" dirty="0" smtClean="0"/>
              <a:t>&gt;education</a:t>
            </a:r>
          </a:p>
          <a:p>
            <a:pPr>
              <a:buNone/>
            </a:pPr>
            <a:r>
              <a:rPr lang="en-US" dirty="0" smtClean="0"/>
              <a:t>&gt;military organizations</a:t>
            </a:r>
          </a:p>
          <a:p>
            <a:pPr>
              <a:buNone/>
            </a:pPr>
            <a:r>
              <a:rPr lang="en-US" dirty="0" smtClean="0"/>
              <a:t>&gt;industrialization</a:t>
            </a:r>
          </a:p>
          <a:p>
            <a:pPr>
              <a:buNone/>
            </a:pPr>
            <a:r>
              <a:rPr lang="en-US" dirty="0" smtClean="0"/>
              <a:t>&gt;nationalism and superiority</a:t>
            </a:r>
          </a:p>
          <a:p>
            <a:r>
              <a:rPr lang="en-US" dirty="0" smtClean="0"/>
              <a:t>Japanese leap-</a:t>
            </a:r>
            <a:r>
              <a:rPr lang="en-US" dirty="0" err="1" smtClean="0"/>
              <a:t>frogged</a:t>
            </a:r>
            <a:r>
              <a:rPr lang="en-US" dirty="0"/>
              <a:t> </a:t>
            </a:r>
            <a:r>
              <a:rPr lang="en-US" dirty="0" smtClean="0"/>
              <a:t>United States [they took our ideas, skipped mistakes, and made it better]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381000"/>
            <a:ext cx="38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lgerian" pitchFamily="82" charset="0"/>
              </a:rPr>
              <a:t>I</a:t>
            </a:r>
            <a:endParaRPr lang="en-US" sz="6000" dirty="0">
              <a:latin typeface="Algerian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533400"/>
            <a:ext cx="274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ntellectual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Architecture based upon China’s</a:t>
            </a:r>
          </a:p>
          <a:p>
            <a:r>
              <a:rPr lang="en-US" dirty="0" smtClean="0"/>
              <a:t>Temples built by Japanese surpassed China’s original</a:t>
            </a:r>
          </a:p>
          <a:p>
            <a:r>
              <a:rPr lang="en-US" dirty="0" smtClean="0"/>
              <a:t>China has just been LEAP-FROGGED</a:t>
            </a:r>
          </a:p>
          <a:p>
            <a:r>
              <a:rPr lang="en-US" dirty="0" err="1" smtClean="0"/>
              <a:t>Munsuki</a:t>
            </a:r>
            <a:r>
              <a:rPr lang="en-US" dirty="0" smtClean="0"/>
              <a:t> </a:t>
            </a:r>
            <a:r>
              <a:rPr lang="en-US" dirty="0" err="1" smtClean="0"/>
              <a:t>Shikibu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&gt;&gt;first novel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&gt;&gt;Tale of </a:t>
            </a:r>
            <a:r>
              <a:rPr lang="en-US" dirty="0" err="1" smtClean="0"/>
              <a:t>Genji</a:t>
            </a:r>
            <a:endParaRPr lang="en-US" dirty="0" smtClean="0"/>
          </a:p>
          <a:p>
            <a:r>
              <a:rPr lang="en-US" smtClean="0"/>
              <a:t>Neo-confucianism</a:t>
            </a:r>
            <a:endParaRPr lang="en-US" dirty="0"/>
          </a:p>
          <a:p>
            <a:r>
              <a:rPr lang="en-US" dirty="0" smtClean="0"/>
              <a:t>Modification of social classes</a:t>
            </a:r>
          </a:p>
          <a:p>
            <a:r>
              <a:rPr lang="en-US" dirty="0" smtClean="0"/>
              <a:t>Poetry, novel, satire, kabuki theatre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5400" y="381000"/>
            <a:ext cx="68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lgerian" pitchFamily="82" charset="0"/>
              </a:rPr>
              <a:t>A</a:t>
            </a:r>
            <a:endParaRPr lang="en-US" sz="5400" dirty="0">
              <a:latin typeface="Algerian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5334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rts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Korean migrants impacted agriculture by importing rice, bronze, and metals</a:t>
            </a:r>
          </a:p>
          <a:p>
            <a:r>
              <a:rPr lang="en-US" dirty="0" smtClean="0"/>
              <a:t>Japan’s staple food then became rice, wheat, and yams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457200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olitical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304800"/>
            <a:ext cx="99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lgerian" pitchFamily="82" charset="0"/>
              </a:rPr>
              <a:t>P</a:t>
            </a:r>
            <a:endParaRPr lang="en-US" sz="6000" dirty="0">
              <a:latin typeface="Algerian" pitchFamily="82" charset="0"/>
            </a:endParaRPr>
          </a:p>
        </p:txBody>
      </p:sp>
      <p:pic>
        <p:nvPicPr>
          <p:cNvPr id="2050" name="Picture 2" descr="C:\Users\Agosto\AppData\Local\Microsoft\Windows\Temporary Internet Files\Content.IE5\T4U9DK9T\MC9000159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628154"/>
            <a:ext cx="4125913" cy="32298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Statements related to Japan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Thesis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“If you can control the agriculture, you can practically control the society”</a:t>
            </a:r>
          </a:p>
          <a:p>
            <a:r>
              <a:rPr lang="en-US" dirty="0" smtClean="0"/>
              <a:t>“Without food there would be no politics”</a:t>
            </a:r>
            <a:endParaRPr lang="en-US" dirty="0"/>
          </a:p>
        </p:txBody>
      </p:sp>
      <p:pic>
        <p:nvPicPr>
          <p:cNvPr id="3075" name="Picture 3" descr="C:\Users\Agosto\AppData\Local\Microsoft\Windows\Temporary Internet Files\Content.IE5\T4U9DK9T\MC9000565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660899"/>
            <a:ext cx="3352799" cy="30751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P: Clan Systems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838200" y="1752600"/>
          <a:ext cx="75438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2895600"/>
            <a:ext cx="237634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Clan System</a:t>
            </a:r>
            <a:endParaRPr lang="en-U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3400" y="2057400"/>
            <a:ext cx="4572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&gt;&gt;By the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century, islands were ruled by different clans.</a:t>
            </a:r>
          </a:p>
          <a:p>
            <a:endParaRPr lang="en-US" sz="2400" dirty="0"/>
          </a:p>
          <a:p>
            <a:r>
              <a:rPr lang="en-US" sz="2400" dirty="0" smtClean="0"/>
              <a:t>&gt;&gt;Shah- King of Kings</a:t>
            </a:r>
          </a:p>
          <a:p>
            <a:endParaRPr lang="en-US" dirty="0"/>
          </a:p>
        </p:txBody>
      </p:sp>
      <p:pic>
        <p:nvPicPr>
          <p:cNvPr id="4099" name="Picture 3" descr="C:\Users\Agosto\AppData\Local\Microsoft\Windows\Temporary Internet Files\Content.IE5\BW3W2Q18\MC900359657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77000" y="3962400"/>
            <a:ext cx="2133600" cy="2600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P: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Ruled through </a:t>
            </a:r>
            <a:r>
              <a:rPr lang="en-US" dirty="0" err="1" smtClean="0"/>
              <a:t>Kami</a:t>
            </a:r>
            <a:r>
              <a:rPr lang="en-US" dirty="0" smtClean="0"/>
              <a:t> [God] worship</a:t>
            </a:r>
          </a:p>
          <a:p>
            <a:r>
              <a:rPr lang="en-US" dirty="0" smtClean="0"/>
              <a:t>Yamato clan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&gt;&gt;Stole a lot of beliefs from Chinese [</a:t>
            </a:r>
            <a:r>
              <a:rPr lang="en-US" dirty="0" err="1" smtClean="0"/>
              <a:t>T’ang</a:t>
            </a:r>
            <a:r>
              <a:rPr lang="en-US" dirty="0" smtClean="0"/>
              <a:t> Dynasty and Sui Dynasty]</a:t>
            </a:r>
          </a:p>
          <a:p>
            <a:pPr>
              <a:buNone/>
            </a:pPr>
            <a:r>
              <a:rPr lang="en-US" dirty="0" smtClean="0"/>
              <a:t>     &gt;&gt;There came a movement to centralize power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&gt;&gt;Claimed to be the best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&gt;&gt;Aristocratic clans claim to own everything even if that may not be the case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&gt;&gt;Chinese styled bureaucracy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&gt;&gt;Support of Confucianism and Buddhism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&gt;&gt;Capital located to Nara, a complete replica of Chinese capital [Chang ‘an]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&gt;&gt;Chinese “hegemony”- people try to replicate </a:t>
            </a:r>
            <a:r>
              <a:rPr lang="en-US" dirty="0" err="1" smtClean="0"/>
              <a:t>gov’t</a:t>
            </a:r>
            <a:r>
              <a:rPr lang="en-US" dirty="0" smtClean="0"/>
              <a:t>, system, movement,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P: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Fujiwara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&gt;&gt;700s-1185</a:t>
            </a:r>
          </a:p>
          <a:p>
            <a:pPr>
              <a:buNone/>
            </a:pPr>
            <a:r>
              <a:rPr lang="en-US" dirty="0" smtClean="0"/>
              <a:t>    &gt;&gt;Longevity [staying to power]</a:t>
            </a:r>
          </a:p>
          <a:p>
            <a:r>
              <a:rPr lang="en-US" dirty="0" smtClean="0"/>
              <a:t>Confucianism takes over era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-classics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-poetry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-decorating [interior]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-paintings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-pursuit of refinement</a:t>
            </a:r>
          </a:p>
          <a:p>
            <a:r>
              <a:rPr lang="en-US" dirty="0" smtClean="0"/>
              <a:t>Takes place from warrior class to imperial class</a:t>
            </a:r>
          </a:p>
          <a:p>
            <a:r>
              <a:rPr lang="en-US" dirty="0" smtClean="0"/>
              <a:t>Experienced warrior class would eventually take over and start BAKUFU [tent government]</a:t>
            </a:r>
          </a:p>
          <a:p>
            <a:r>
              <a:rPr lang="en-US" dirty="0" smtClean="0"/>
              <a:t>Japan becomes military government [1100-1500]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6146" name="Picture 2" descr="C:\Users\Agosto\AppData\Local\Microsoft\Windows\Temporary Internet Files\Content.IE5\BW3W2Q18\MC9000578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143000"/>
            <a:ext cx="2571293" cy="32857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P: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Minamoto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&gt;&gt;starts </a:t>
            </a:r>
            <a:r>
              <a:rPr lang="en-US" dirty="0" err="1" smtClean="0"/>
              <a:t>shogunate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&gt;&gt;new capital Kamakura [present day Tokyo]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&gt;&gt;other ‘capital’ –Kyoto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&gt;&gt;</a:t>
            </a:r>
            <a:r>
              <a:rPr lang="en-US" dirty="0" err="1" smtClean="0"/>
              <a:t>Bakufu</a:t>
            </a:r>
            <a:r>
              <a:rPr lang="en-US" dirty="0" smtClean="0"/>
              <a:t>- have a good study of European Feudalism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&gt;&gt;Military is gaining support from social class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&gt;&gt;The concept “Position not wealth” was thrown out by Tent Government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&gt;&gt;Local Lord- Daimyo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&gt;&gt;Centralized Government falling; local lords have their own military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P: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Toyotomi</a:t>
            </a:r>
            <a:r>
              <a:rPr lang="en-US" dirty="0" smtClean="0"/>
              <a:t> </a:t>
            </a:r>
            <a:r>
              <a:rPr lang="en-US" dirty="0" err="1" smtClean="0"/>
              <a:t>Hideyoshi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&gt;&gt;Unifying general </a:t>
            </a:r>
          </a:p>
          <a:p>
            <a:pPr>
              <a:buNone/>
            </a:pPr>
            <a:r>
              <a:rPr lang="en-US" dirty="0" smtClean="0"/>
              <a:t>    &gt;&gt;Remembers the rule: To gather support and rule a country- you must have a common enemy</a:t>
            </a:r>
          </a:p>
          <a:p>
            <a:pPr>
              <a:buNone/>
            </a:pPr>
            <a:r>
              <a:rPr lang="en-US" dirty="0" smtClean="0"/>
              <a:t>    &gt;&gt;Japanese hegemony over China and Korea</a:t>
            </a:r>
          </a:p>
          <a:p>
            <a:pPr>
              <a:buNone/>
            </a:pPr>
            <a:r>
              <a:rPr lang="en-US" dirty="0" smtClean="0"/>
              <a:t>    &gt;&gt;1600: China and Korea starts looking to Japan for ‘wisdom’</a:t>
            </a:r>
          </a:p>
          <a:p>
            <a:pPr>
              <a:buNone/>
            </a:pPr>
            <a:r>
              <a:rPr lang="en-US" dirty="0" smtClean="0"/>
              <a:t>    &gt;&gt;1603: Tokugawa </a:t>
            </a:r>
            <a:r>
              <a:rPr lang="en-US" dirty="0" err="1" smtClean="0"/>
              <a:t>Shogunate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&gt;&gt;Moves capital to Edo [ancient name for Tokyo]</a:t>
            </a:r>
          </a:p>
          <a:p>
            <a:pPr>
              <a:buNone/>
            </a:pPr>
            <a:r>
              <a:rPr lang="en-US" dirty="0" smtClean="0"/>
              <a:t>    &gt;&gt;1603-1867: Japan is culturally unified through a military system</a:t>
            </a:r>
          </a:p>
          <a:p>
            <a:pPr>
              <a:buNone/>
            </a:pPr>
            <a:r>
              <a:rPr lang="en-US" dirty="0" smtClean="0"/>
              <a:t>    &gt;&gt;Alternative Attendance Policy “keep you enemies closer”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Daimyo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&gt;&gt;</a:t>
            </a:r>
            <a:r>
              <a:rPr lang="en-US" dirty="0" err="1" smtClean="0"/>
              <a:t>Religion</a:t>
            </a:r>
            <a:r>
              <a:rPr lang="en-US" dirty="0" err="1" smtClean="0">
                <a:sym typeface="Wingdings" pitchFamily="2" charset="2"/>
              </a:rPr>
              <a:t>capital</a:t>
            </a:r>
            <a:endParaRPr lang="en-US" dirty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&gt;&gt;Weakened political 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44866E58CDE44B8262A6B002318EAE" ma:contentTypeVersion="0" ma:contentTypeDescription="Create a new document." ma:contentTypeScope="" ma:versionID="e33e1dd8e6febd9237b500010961ef55">
  <xsd:schema xmlns:xsd="http://www.w3.org/2001/XMLSchema" xmlns:p="http://schemas.microsoft.com/office/2006/metadata/properties" xmlns:ns2="6E8644B3-CD58-4BE4-8262-A6B002318EAE" targetNamespace="http://schemas.microsoft.com/office/2006/metadata/properties" ma:root="true" ma:fieldsID="3652d0a553f989f9924d85f44b623717" ns2:_="">
    <xsd:import namespace="6E8644B3-CD58-4BE4-8262-A6B002318EAE"/>
    <xsd:element name="properties">
      <xsd:complexType>
        <xsd:sequence>
          <xsd:element name="documentManagement">
            <xsd:complexType>
              <xsd:all>
                <xsd:element ref="ns2:Class" minOccurs="0"/>
                <xsd:element ref="ns2:Teacher" minOccurs="0"/>
                <xsd:element ref="ns2:Due_x0020_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6E8644B3-CD58-4BE4-8262-A6B002318EAE" elementFormDefault="qualified">
    <xsd:import namespace="http://schemas.microsoft.com/office/2006/documentManagement/types"/>
    <xsd:element name="Class" ma:index="8" nillable="true" ma:displayName="Class" ma:internalName="Class">
      <xsd:simpleType>
        <xsd:restriction base="dms:Text">
          <xsd:maxLength value="255"/>
        </xsd:restriction>
      </xsd:simpleType>
    </xsd:element>
    <xsd:element name="Teacher" ma:index="9" nillable="true" ma:displayName="Teacher" ma:internalName="Teacher">
      <xsd:simpleType>
        <xsd:restriction base="dms:Text">
          <xsd:maxLength value="255"/>
        </xsd:restriction>
      </xsd:simpleType>
    </xsd:element>
    <xsd:element name="Due_x0020_Date" ma:index="10" nillable="true" ma:displayName="Due Date" ma:internalName="Due_x0020_Dat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Teacher xmlns="6E8644B3-CD58-4BE4-8262-A6B002318EAE">Mr. Demott</Teacher>
    <Class xmlns="6E8644B3-CD58-4BE4-8262-A6B002318EAE">AP World History</Class>
    <Due_x0020_Date xmlns="6E8644B3-CD58-4BE4-8262-A6B002318EA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7D340A-0F1A-4CC8-84FF-5134A3B026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8644B3-CD58-4BE4-8262-A6B002318EA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3CFF25A-A724-4A5D-8696-79503B6D1393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6E8644B3-CD58-4BE4-8262-A6B002318EAE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3F3FB25-F7AA-4D0C-9195-48664E0D7E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14654</TotalTime>
  <Words>1231</Words>
  <Application>Microsoft Office PowerPoint</Application>
  <PresentationFormat>On-screen Show (4:3)</PresentationFormat>
  <Paragraphs>207</Paragraphs>
  <Slides>30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JAPAN LECTURE</vt:lpstr>
      <vt:lpstr>Instructions</vt:lpstr>
      <vt:lpstr>ERSIA</vt:lpstr>
      <vt:lpstr>Possible Thesis Statements</vt:lpstr>
      <vt:lpstr>P: Clan Systems</vt:lpstr>
      <vt:lpstr>P: continued</vt:lpstr>
      <vt:lpstr>P: continued</vt:lpstr>
      <vt:lpstr>P: continued</vt:lpstr>
      <vt:lpstr>P: continued</vt:lpstr>
      <vt:lpstr>P: continued</vt:lpstr>
      <vt:lpstr>Summary Paragraph</vt:lpstr>
      <vt:lpstr>P   RSIA</vt:lpstr>
      <vt:lpstr>E: continued</vt:lpstr>
      <vt:lpstr>E: continued</vt:lpstr>
      <vt:lpstr>E: continued</vt:lpstr>
      <vt:lpstr>Summary Paragraph</vt:lpstr>
      <vt:lpstr>PE   SIA</vt:lpstr>
      <vt:lpstr>R: continued</vt:lpstr>
      <vt:lpstr>R: continued</vt:lpstr>
      <vt:lpstr>Summary Paragraph</vt:lpstr>
      <vt:lpstr>PER   IA</vt:lpstr>
      <vt:lpstr>“HISTORY IS ONE BIG NASTY ACCIDENT”</vt:lpstr>
      <vt:lpstr>S: continued</vt:lpstr>
      <vt:lpstr>S: continued</vt:lpstr>
      <vt:lpstr>Summary Paragraph</vt:lpstr>
      <vt:lpstr>PERS  A</vt:lpstr>
      <vt:lpstr>Summary Paragraph</vt:lpstr>
      <vt:lpstr>PERSI</vt:lpstr>
      <vt:lpstr>Summary Paragraph</vt:lpstr>
      <vt:lpstr>Thesis Statements related to Japan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 LECTURE PWERPOINT</dc:title>
  <dc:creator>Agosto</dc:creator>
  <cp:lastModifiedBy>ECDEMOTT</cp:lastModifiedBy>
  <cp:revision>36</cp:revision>
  <dcterms:created xsi:type="dcterms:W3CDTF">2011-06-04T14:54:58Z</dcterms:created>
  <dcterms:modified xsi:type="dcterms:W3CDTF">2011-06-25T17:44:23Z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0x010100B344866E58CDE44B8262A6B002318EAE</vt:lpwstr>
  </property>
</Properties>
</file>