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6" r:id="rId8"/>
    <p:sldId id="267" r:id="rId9"/>
    <p:sldId id="268" r:id="rId10"/>
    <p:sldId id="269" r:id="rId11"/>
    <p:sldId id="264" r:id="rId12"/>
    <p:sldId id="261" r:id="rId13"/>
    <p:sldId id="262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83" d="100"/>
          <a:sy n="83" d="100"/>
        </p:scale>
        <p:origin x="-44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7E6-2DF8-4BAC-B202-7438D6DB969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9D40-E8E9-465B-97DF-2A87A1344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7E6-2DF8-4BAC-B202-7438D6DB969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9D40-E8E9-465B-97DF-2A87A1344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7E6-2DF8-4BAC-B202-7438D6DB969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9D40-E8E9-465B-97DF-2A87A1344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7E6-2DF8-4BAC-B202-7438D6DB969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9D40-E8E9-465B-97DF-2A87A1344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7E6-2DF8-4BAC-B202-7438D6DB969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9D40-E8E9-465B-97DF-2A87A1344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7E6-2DF8-4BAC-B202-7438D6DB969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9D40-E8E9-465B-97DF-2A87A1344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7E6-2DF8-4BAC-B202-7438D6DB969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9D40-E8E9-465B-97DF-2A87A1344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7E6-2DF8-4BAC-B202-7438D6DB969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9D40-E8E9-465B-97DF-2A87A1344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7E6-2DF8-4BAC-B202-7438D6DB969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9D40-E8E9-465B-97DF-2A87A1344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7E6-2DF8-4BAC-B202-7438D6DB969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9D40-E8E9-465B-97DF-2A87A1344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7E6-2DF8-4BAC-B202-7438D6DB969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9D40-E8E9-465B-97DF-2A87A1344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47E6-2DF8-4BAC-B202-7438D6DB969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19D40-E8E9-465B-97DF-2A87A1344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Hitler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Aralee</a:t>
            </a:r>
            <a:r>
              <a:rPr lang="en-US" dirty="0" smtClean="0"/>
              <a:t> </a:t>
            </a:r>
            <a:r>
              <a:rPr lang="en-US" dirty="0" err="1" smtClean="0"/>
              <a:t>Fajardo</a:t>
            </a:r>
            <a:endParaRPr lang="en-US" dirty="0" smtClean="0"/>
          </a:p>
          <a:p>
            <a:r>
              <a:rPr lang="en-US" dirty="0" smtClean="0"/>
              <a:t>Kai Taylor</a:t>
            </a:r>
          </a:p>
          <a:p>
            <a:r>
              <a:rPr lang="en-US" dirty="0" smtClean="0"/>
              <a:t>Patrick </a:t>
            </a:r>
            <a:r>
              <a:rPr lang="en-US" dirty="0" err="1" smtClean="0"/>
              <a:t>Stascavage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2524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19800" y="3276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1919 - 1939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enduringamerica.com/wp-content/uploads/obama-as-hitler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3962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Question:  How did Hitler compare to other modern day leaders?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228600"/>
            <a:ext cx="14638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Baveuse" pitchFamily="2" charset="0"/>
              </a:rPr>
              <a:t>9</a:t>
            </a:r>
            <a:endParaRPr lang="en-US" sz="30000" b="1" dirty="0">
              <a:solidFill>
                <a:srgbClr val="FF0000"/>
              </a:solidFill>
              <a:latin typeface="Baveus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J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historyplace.com/worldwar2/triumph/hitler-olympic-motorca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167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  <a:latin typeface="Baveuse" pitchFamily="2" charset="0"/>
              </a:rPr>
              <a:t>10</a:t>
            </a:r>
            <a:endParaRPr lang="en-US" sz="15000" b="1" dirty="0">
              <a:solidFill>
                <a:srgbClr val="FF0000"/>
              </a:solidFill>
              <a:latin typeface="Baveuse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0" y="152400"/>
            <a:ext cx="6705600" cy="5334000"/>
          </a:xfrm>
          <a:prstGeom prst="cloudCallout">
            <a:avLst>
              <a:gd name="adj1" fmla="val 59146"/>
              <a:gd name="adj2" fmla="val 434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5638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Question: In examining the picture, guess  what time period was this event.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066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K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pload.wikimedia.org/wikipedia/commons/thumb/9/9d/Bundesarchiv_Bild_146-1987-004-09A,_Amin_al_Husseini_und_Adolf_Hitler.jpg/785px-Bundesarchiv_Bild_146-1987-004-09A,_Amin_al_Husseini_und_Adolf_Hitl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52673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4572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Source A: </a:t>
            </a:r>
            <a:r>
              <a:rPr lang="en-US" dirty="0" smtClean="0"/>
              <a:t>1933</a:t>
            </a:r>
            <a:r>
              <a:rPr lang="en-US" b="1" dirty="0" smtClean="0"/>
              <a:t> -</a:t>
            </a:r>
            <a:r>
              <a:rPr lang="en-US" dirty="0" smtClean="0"/>
              <a:t> With the accession of Adolf Hitler as state leader of Germany, Reza Shah starts building close economic and political ties to the country.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4419600"/>
            <a:ext cx="21291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(http://i-cias.com/e.o//pahlavi1.htm)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Question: Why did Reza Shah start a connection with Hitler in his accession as a leader of Germany?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57200"/>
            <a:ext cx="167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Baveuse" pitchFamily="2" charset="0"/>
              </a:rPr>
              <a:t>1</a:t>
            </a:r>
            <a:endParaRPr lang="en-US" sz="30000" b="1" dirty="0">
              <a:solidFill>
                <a:srgbClr val="FF0000"/>
              </a:solidFill>
              <a:latin typeface="Baveuse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152400"/>
            <a:ext cx="167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Baveuse" pitchFamily="2" charset="0"/>
              </a:rPr>
              <a:t>2</a:t>
            </a:r>
            <a:endParaRPr lang="en-US" sz="30000" b="1" dirty="0">
              <a:solidFill>
                <a:srgbClr val="FF0000"/>
              </a:solidFill>
              <a:latin typeface="Baveuse" pitchFamily="2" charset="0"/>
            </a:endParaRPr>
          </a:p>
        </p:txBody>
      </p:sp>
      <p:pic>
        <p:nvPicPr>
          <p:cNvPr id="6146" name="Picture 2" descr="http://www.helsinki.fi/~pjojala/Kimmo%20Palikko%20Finnish%20artist%20taide%20maalaus%20postikortti%20akvarelli%20cartoon%20comics%20graphic%20creationism%20evolution%20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5015044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4343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B</a:t>
            </a:r>
            <a:r>
              <a:rPr lang="en-US" dirty="0" smtClean="0"/>
              <a:t>: Jews had made this photo in the 1900s.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105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Question: What went through the Jew’s mind when they painted this artwork?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4038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(http://www.helsinki.fi/~pjojala/Wikipedia_Famous_Jews.htm)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azi troops lead an attack on the Danzig post off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5619750" cy="3162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167640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Baveuse" pitchFamily="2" charset="0"/>
              </a:rPr>
              <a:t>3</a:t>
            </a:r>
            <a:endParaRPr lang="en-US" sz="30000" b="1" dirty="0">
              <a:solidFill>
                <a:srgbClr val="FF0000"/>
              </a:solidFill>
              <a:latin typeface="Baveus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343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C</a:t>
            </a:r>
            <a:r>
              <a:rPr lang="en-US" dirty="0" smtClean="0"/>
              <a:t>: After entering Danzig, the Nazi troops stormed the central post office in the start of WWII in 1939.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7600" y="4114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(http://www.dw-world.de/dw/article/0,,4616222,00.html)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5257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Question: By looking at this photo, assume how technologically advanced the Nazis were.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uncp.edu/home/rwb/propaganda_famil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248025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400" y="228600"/>
            <a:ext cx="167640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Baveuse" pitchFamily="2" charset="0"/>
              </a:rPr>
              <a:t>4</a:t>
            </a:r>
            <a:endParaRPr lang="en-US" sz="30000" b="1" dirty="0">
              <a:solidFill>
                <a:srgbClr val="FF0000"/>
              </a:solidFill>
              <a:latin typeface="Baveus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334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D</a:t>
            </a:r>
            <a:r>
              <a:rPr lang="en-US" dirty="0" smtClean="0"/>
              <a:t>: Typical Nazi Propaganda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32004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Question: In this propaganda what did Hitler want to encourage?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5029200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(uncp.edu)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ushmm.org/lcmedia/photo/lc/image/69/69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133600"/>
            <a:ext cx="3928241" cy="2971800"/>
          </a:xfrm>
          <a:prstGeom prst="rect">
            <a:avLst/>
          </a:prstGeom>
          <a:noFill/>
        </p:spPr>
      </p:pic>
      <p:pic>
        <p:nvPicPr>
          <p:cNvPr id="25604" name="Picture 4" descr="http://schikelgruber.net/images/hitlerwome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3417973" cy="2362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67000" y="4876800"/>
            <a:ext cx="11689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(schikelgruber.net)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4191000" y="5334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Source F</a:t>
            </a:r>
            <a:r>
              <a:rPr lang="en-US" sz="1400" dirty="0" smtClean="0"/>
              <a:t>: German children read an anti-Jewish propaganda book titled DER GIFTPILZ ( "The Poisonous Mushroom"). The girl on the left holds a companion volume, the translated title of which is "Trust No Fox." Germany, ca. 1938.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7162800" y="5105400"/>
            <a:ext cx="8563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(ushmm.org)</a:t>
            </a:r>
            <a:endParaRPr lang="en-US" sz="1000" dirty="0"/>
          </a:p>
        </p:txBody>
      </p:sp>
      <p:pic>
        <p:nvPicPr>
          <p:cNvPr id="25606" name="Picture 6" descr="Cover of a German antisemitic children's book, Der Giftpilz (The Poisonous Mushroom), published in Germany by Der Stuermer-Verlag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600200"/>
            <a:ext cx="1117874" cy="17526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>
            <a:off x="6553200" y="2362200"/>
            <a:ext cx="9906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838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Question: To what extent did Hitler go to spread his views to his country of Germany in his reign?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-914400"/>
            <a:ext cx="167640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Baveuse" pitchFamily="2" charset="0"/>
              </a:rPr>
              <a:t>5</a:t>
            </a:r>
            <a:endParaRPr lang="en-US" sz="30000" b="1" dirty="0">
              <a:solidFill>
                <a:srgbClr val="FF0000"/>
              </a:solidFill>
              <a:latin typeface="Baveuse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51054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Source E</a:t>
            </a:r>
            <a:r>
              <a:rPr lang="en-US" sz="1400" dirty="0" smtClean="0"/>
              <a:t>: A parade of women on the street waiting</a:t>
            </a:r>
          </a:p>
          <a:p>
            <a:r>
              <a:rPr lang="en-US" sz="1400" dirty="0" smtClean="0"/>
              <a:t>For Hitler to come.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uncp.edu/home/rwb/hitartvi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191248" cy="4038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410200" y="5334000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(uncp.edu)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-228600" y="-838200"/>
            <a:ext cx="146386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Baveuse" pitchFamily="2" charset="0"/>
              </a:rPr>
              <a:t>6</a:t>
            </a:r>
            <a:endParaRPr lang="en-US" sz="30000" b="1" dirty="0">
              <a:solidFill>
                <a:srgbClr val="FF0000"/>
              </a:solidFill>
              <a:latin typeface="Baveus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638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G</a:t>
            </a:r>
            <a:r>
              <a:rPr lang="en-US" dirty="0" smtClean="0"/>
              <a:t>: Watercolor made by Adolf Hitler.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1828800"/>
            <a:ext cx="190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Question: What was Hitler’s view on society based on this source?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hopkinsvillenostalgia.com/1940/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810000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35052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Question: What does this source descibe Hitler as?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5943600"/>
            <a:ext cx="217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(hopkinsvillenostalgia.com)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304800"/>
            <a:ext cx="146386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Baveuse" pitchFamily="2" charset="0"/>
              </a:rPr>
              <a:t>7</a:t>
            </a:r>
            <a:endParaRPr lang="en-US" sz="30000" b="1" dirty="0">
              <a:solidFill>
                <a:srgbClr val="FF0000"/>
              </a:solidFill>
              <a:latin typeface="Baveuse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486400" y="685800"/>
            <a:ext cx="3200400" cy="25146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archive/d/d5/20071016141144!Hitler-Headquarters-Europ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5943600" cy="419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304800" y="1295400"/>
            <a:ext cx="146386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Baveuse" pitchFamily="2" charset="0"/>
              </a:rPr>
              <a:t>8</a:t>
            </a:r>
            <a:endParaRPr lang="en-US" sz="30000" b="1" dirty="0">
              <a:solidFill>
                <a:srgbClr val="FF0000"/>
              </a:solidFill>
              <a:latin typeface="Baveus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410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Question: Guess which of Hitler’s owned Headquarters was the most useful to him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457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I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lass xmlns="C821A7D3-9A78-45E9-89A3-C1444EF5FCFE" xsi:nil="true"/>
    <Teacher xmlns="C821A7D3-9A78-45E9-89A3-C1444EF5FCFE" xsi:nil="true"/>
    <Due_x0020_Date xmlns="C821A7D3-9A78-45E9-89A3-C1444EF5FC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721C8789AE94589A3C1444EF5FCFE" ma:contentTypeVersion="0" ma:contentTypeDescription="Create a new document." ma:contentTypeScope="" ma:versionID="a019ed3d74a20008e90ea06930ab5bd9">
  <xsd:schema xmlns:xsd="http://www.w3.org/2001/XMLSchema" xmlns:p="http://schemas.microsoft.com/office/2006/metadata/properties" xmlns:ns2="C821A7D3-9A78-45E9-89A3-C1444EF5FCFE" targetNamespace="http://schemas.microsoft.com/office/2006/metadata/properties" ma:root="true" ma:fieldsID="bf6eb046ce21130d08775d86594e2863" ns2:_="">
    <xsd:import namespace="C821A7D3-9A78-45E9-89A3-C1444EF5FCFE"/>
    <xsd:element name="properties">
      <xsd:complexType>
        <xsd:sequence>
          <xsd:element name="documentManagement">
            <xsd:complexType>
              <xsd:all>
                <xsd:element ref="ns2:Class" minOccurs="0"/>
                <xsd:element ref="ns2:Teacher" minOccurs="0"/>
                <xsd:element ref="ns2:Due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821A7D3-9A78-45E9-89A3-C1444EF5FCFE" elementFormDefault="qualified">
    <xsd:import namespace="http://schemas.microsoft.com/office/2006/documentManagement/types"/>
    <xsd:element name="Class" ma:index="8" nillable="true" ma:displayName="Class" ma:internalName="Class">
      <xsd:simpleType>
        <xsd:restriction base="dms:Text">
          <xsd:maxLength value="255"/>
        </xsd:restriction>
      </xsd:simpleType>
    </xsd:element>
    <xsd:element name="Teacher" ma:index="9" nillable="true" ma:displayName="Teacher" ma:internalName="Teacher">
      <xsd:simpleType>
        <xsd:restriction base="dms:Text">
          <xsd:maxLength value="255"/>
        </xsd:restriction>
      </xsd:simpleType>
    </xsd:element>
    <xsd:element name="Due_x0020_Date" ma:index="10" nillable="true" ma:displayName="Due Date" ma:internalName="Due_x0020_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39454BE-5AE1-4A85-A12E-D94BD3FE2832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C821A7D3-9A78-45E9-89A3-C1444EF5FCF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4F0A1CC-EC21-4DAD-A61C-459107C1A9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0D3F98-5F40-4829-9DA2-A6F640E44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21A7D3-9A78-45E9-89A3-C1444EF5FCF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358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Hitler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Virginia Beach City Public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Hitler</dc:title>
  <dc:creator>93364</dc:creator>
  <cp:lastModifiedBy>ecdemott</cp:lastModifiedBy>
  <cp:revision>21</cp:revision>
  <dcterms:created xsi:type="dcterms:W3CDTF">2010-02-17T18:40:05Z</dcterms:created>
  <dcterms:modified xsi:type="dcterms:W3CDTF">2011-02-23T14:46:33Z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0x010100D3A721C8789AE94589A3C1444EF5FCFE</vt:lpwstr>
  </property>
</Properties>
</file>